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5199975"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864" y="-20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7A0FF2-E96D-4B24-835B-2942DE0D912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105CE33C-AD25-42A5-B656-E0B3B4D3AE1B}">
      <dgm:prSet custT="1"/>
      <dgm:spPr/>
      <dgm:t>
        <a:bodyPr/>
        <a:lstStyle/>
        <a:p>
          <a:pPr algn="ctr"/>
          <a:r>
            <a:rPr lang="tr-TR" sz="6500" dirty="0"/>
            <a:t>      </a:t>
          </a:r>
          <a:r>
            <a:rPr lang="tr-TR" sz="4800" dirty="0">
              <a:latin typeface="Times New Roman" panose="02020603050405020304" pitchFamily="18" charset="0"/>
              <a:cs typeface="Times New Roman" panose="02020603050405020304" pitchFamily="18" charset="0"/>
            </a:rPr>
            <a:t>Evaluation of </a:t>
          </a:r>
          <a:r>
            <a:rPr lang="tr-TR" sz="4800" dirty="0" err="1">
              <a:latin typeface="Times New Roman" panose="02020603050405020304" pitchFamily="18" charset="0"/>
              <a:cs typeface="Times New Roman" panose="02020603050405020304" pitchFamily="18" charset="0"/>
            </a:rPr>
            <a:t>the</a:t>
          </a:r>
          <a:r>
            <a:rPr lang="tr-TR" sz="4800" dirty="0">
              <a:latin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cs typeface="Times New Roman" panose="02020603050405020304" pitchFamily="18" charset="0"/>
            </a:rPr>
            <a:t>relationship</a:t>
          </a:r>
          <a:r>
            <a:rPr lang="tr-TR" sz="4800" dirty="0">
              <a:latin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cs typeface="Times New Roman" panose="02020603050405020304" pitchFamily="18" charset="0"/>
            </a:rPr>
            <a:t>between</a:t>
          </a:r>
          <a:r>
            <a:rPr lang="tr-TR" sz="4800" dirty="0">
              <a:latin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cs typeface="Times New Roman" panose="02020603050405020304" pitchFamily="18" charset="0"/>
            </a:rPr>
            <a:t>Diabetic</a:t>
          </a:r>
          <a:r>
            <a:rPr lang="tr-TR" sz="4800" dirty="0">
              <a:latin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cs typeface="Times New Roman" panose="02020603050405020304" pitchFamily="18" charset="0"/>
            </a:rPr>
            <a:t>Peripheral</a:t>
          </a:r>
          <a:r>
            <a:rPr lang="tr-TR" sz="4800" dirty="0">
              <a:latin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cs typeface="Times New Roman" panose="02020603050405020304" pitchFamily="18" charset="0"/>
            </a:rPr>
            <a:t>Neuropathy</a:t>
          </a:r>
          <a:r>
            <a:rPr lang="tr-TR" sz="4800" dirty="0">
              <a:latin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cs typeface="Times New Roman" panose="02020603050405020304" pitchFamily="18" charset="0"/>
            </a:rPr>
            <a:t>and</a:t>
          </a:r>
          <a:r>
            <a:rPr lang="tr-TR" sz="4800" dirty="0">
              <a:latin typeface="Times New Roman" panose="02020603050405020304" pitchFamily="18" charset="0"/>
              <a:cs typeface="Times New Roman" panose="02020603050405020304" pitchFamily="18" charset="0"/>
            </a:rPr>
            <a:t> Vitamin B12 </a:t>
          </a:r>
          <a:r>
            <a:rPr lang="tr-TR" sz="4800" dirty="0" err="1">
              <a:latin typeface="Times New Roman" panose="02020603050405020304" pitchFamily="18" charset="0"/>
              <a:cs typeface="Times New Roman" panose="02020603050405020304" pitchFamily="18" charset="0"/>
            </a:rPr>
            <a:t>level</a:t>
          </a:r>
          <a:r>
            <a:rPr lang="tr-TR" sz="4800" dirty="0">
              <a:latin typeface="Times New Roman" panose="02020603050405020304" pitchFamily="18" charset="0"/>
              <a:cs typeface="Times New Roman" panose="02020603050405020304" pitchFamily="18" charset="0"/>
            </a:rPr>
            <a:t> in </a:t>
          </a:r>
          <a:r>
            <a:rPr lang="tr-TR" sz="4800" dirty="0" err="1">
              <a:latin typeface="Times New Roman" panose="02020603050405020304" pitchFamily="18" charset="0"/>
              <a:cs typeface="Times New Roman" panose="02020603050405020304" pitchFamily="18" charset="0"/>
            </a:rPr>
            <a:t>diabetic</a:t>
          </a:r>
          <a:r>
            <a:rPr lang="tr-TR" sz="4800" dirty="0">
              <a:latin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cs typeface="Times New Roman" panose="02020603050405020304" pitchFamily="18" charset="0"/>
            </a:rPr>
            <a:t>patients</a:t>
          </a:r>
          <a:endParaRPr lang="tr-TR" sz="4800" dirty="0">
            <a:latin typeface="Times New Roman" panose="02020603050405020304" pitchFamily="18" charset="0"/>
            <a:cs typeface="Times New Roman" panose="02020603050405020304" pitchFamily="18" charset="0"/>
          </a:endParaRPr>
        </a:p>
        <a:p>
          <a:pPr algn="ctr"/>
          <a:r>
            <a:rPr lang="en-US" sz="3600" dirty="0" err="1">
              <a:latin typeface="Times New Roman" panose="02020603050405020304" pitchFamily="18" charset="0"/>
              <a:cs typeface="Times New Roman" panose="02020603050405020304" pitchFamily="18" charset="0"/>
            </a:rPr>
            <a:t>Umut</a:t>
          </a:r>
          <a:r>
            <a:rPr lang="en-US" sz="3600" dirty="0">
              <a:latin typeface="Times New Roman" panose="02020603050405020304" pitchFamily="18" charset="0"/>
              <a:cs typeface="Times New Roman" panose="02020603050405020304" pitchFamily="18" charset="0"/>
            </a:rPr>
            <a:t> Devrim Kahraman</a:t>
          </a:r>
          <a:r>
            <a:rPr lang="en-US" sz="3600" baseline="30000" dirty="0">
              <a:latin typeface="Times New Roman" panose="02020603050405020304" pitchFamily="18" charset="0"/>
              <a:cs typeface="Times New Roman" panose="02020603050405020304" pitchFamily="18" charset="0"/>
            </a:rPr>
            <a:t>1</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Azize</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Esra</a:t>
          </a:r>
          <a:r>
            <a:rPr lang="en-US" sz="3600" dirty="0">
              <a:latin typeface="Times New Roman" panose="02020603050405020304" pitchFamily="18" charset="0"/>
              <a:cs typeface="Times New Roman" panose="02020603050405020304" pitchFamily="18" charset="0"/>
            </a:rPr>
            <a:t> GÜRSOY</a:t>
          </a:r>
          <a:r>
            <a:rPr lang="en-US" sz="3600" baseline="30000" dirty="0">
              <a:latin typeface="Times New Roman" panose="02020603050405020304" pitchFamily="18" charset="0"/>
              <a:cs typeface="Times New Roman" panose="02020603050405020304" pitchFamily="18" charset="0"/>
            </a:rPr>
            <a:t>2</a:t>
          </a:r>
          <a:endParaRPr lang="tr-TR" sz="3600" dirty="0">
            <a:latin typeface="Times New Roman" panose="02020603050405020304" pitchFamily="18" charset="0"/>
            <a:cs typeface="Times New Roman" panose="02020603050405020304" pitchFamily="18" charset="0"/>
          </a:endParaRPr>
        </a:p>
        <a:p>
          <a:pPr algn="ctr"/>
          <a:r>
            <a:rPr lang="en-US" sz="3600" baseline="30000" dirty="0">
              <a:latin typeface="Times New Roman" panose="02020603050405020304" pitchFamily="18" charset="0"/>
              <a:cs typeface="Times New Roman" panose="02020603050405020304" pitchFamily="18" charset="0"/>
            </a:rPr>
            <a:t>1</a:t>
          </a:r>
          <a:r>
            <a:rPr lang="en-US" sz="3600" dirty="0">
              <a:latin typeface="Times New Roman" panose="02020603050405020304" pitchFamily="18" charset="0"/>
              <a:cs typeface="Times New Roman" panose="02020603050405020304" pitchFamily="18" charset="0"/>
            </a:rPr>
            <a:t>Bezmialem </a:t>
          </a:r>
          <a:r>
            <a:rPr lang="en-US" sz="3600" dirty="0" err="1">
              <a:latin typeface="Times New Roman" panose="02020603050405020304" pitchFamily="18" charset="0"/>
              <a:cs typeface="Times New Roman" panose="02020603050405020304" pitchFamily="18" charset="0"/>
            </a:rPr>
            <a:t>Vakıf</a:t>
          </a:r>
          <a:r>
            <a:rPr lang="en-US" sz="3600" dirty="0">
              <a:latin typeface="Times New Roman" panose="02020603050405020304" pitchFamily="18" charset="0"/>
              <a:cs typeface="Times New Roman" panose="02020603050405020304" pitchFamily="18" charset="0"/>
            </a:rPr>
            <a:t> University, Faculty of Medicine, Istanbul, Turkey</a:t>
          </a:r>
          <a:endParaRPr lang="tr-TR" sz="3600" dirty="0">
            <a:latin typeface="Times New Roman" panose="02020603050405020304" pitchFamily="18" charset="0"/>
            <a:cs typeface="Times New Roman" panose="02020603050405020304" pitchFamily="18" charset="0"/>
          </a:endParaRPr>
        </a:p>
        <a:p>
          <a:pPr algn="ctr"/>
          <a:r>
            <a:rPr lang="en-US" sz="3600" baseline="30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Bezmialem </a:t>
          </a:r>
          <a:r>
            <a:rPr lang="en-US" sz="3600" dirty="0" err="1">
              <a:latin typeface="Times New Roman" panose="02020603050405020304" pitchFamily="18" charset="0"/>
              <a:cs typeface="Times New Roman" panose="02020603050405020304" pitchFamily="18" charset="0"/>
            </a:rPr>
            <a:t>Vakıf</a:t>
          </a:r>
          <a:r>
            <a:rPr lang="en-US" sz="3600" dirty="0">
              <a:latin typeface="Times New Roman" panose="02020603050405020304" pitchFamily="18" charset="0"/>
              <a:cs typeface="Times New Roman" panose="02020603050405020304" pitchFamily="18" charset="0"/>
            </a:rPr>
            <a:t> University, Faculty of Medicine, Department of Neurology, Istanbul, Turkey</a:t>
          </a:r>
          <a:endParaRPr lang="tr-TR" sz="3600" dirty="0">
            <a:latin typeface="Times New Roman" panose="02020603050405020304" pitchFamily="18" charset="0"/>
            <a:cs typeface="Times New Roman" panose="02020603050405020304" pitchFamily="18" charset="0"/>
          </a:endParaRPr>
        </a:p>
      </dgm:t>
    </dgm:pt>
    <dgm:pt modelId="{209A4240-FEF0-4D32-92E3-249F0E9526B2}" type="parTrans" cxnId="{1A251F43-90B9-46CB-B52D-6EC5E9E87135}">
      <dgm:prSet/>
      <dgm:spPr/>
      <dgm:t>
        <a:bodyPr/>
        <a:lstStyle/>
        <a:p>
          <a:endParaRPr lang="tr-TR"/>
        </a:p>
      </dgm:t>
    </dgm:pt>
    <dgm:pt modelId="{DFF14D56-A322-4199-9238-E469B605BB58}" type="sibTrans" cxnId="{1A251F43-90B9-46CB-B52D-6EC5E9E87135}">
      <dgm:prSet/>
      <dgm:spPr/>
      <dgm:t>
        <a:bodyPr/>
        <a:lstStyle/>
        <a:p>
          <a:endParaRPr lang="tr-TR"/>
        </a:p>
      </dgm:t>
    </dgm:pt>
    <dgm:pt modelId="{7E2AC5A8-B8C1-4AF4-B666-BF2BDAA72CC3}" type="pres">
      <dgm:prSet presAssocID="{D27A0FF2-E96D-4B24-835B-2942DE0D912F}" presName="linear" presStyleCnt="0">
        <dgm:presLayoutVars>
          <dgm:animLvl val="lvl"/>
          <dgm:resizeHandles val="exact"/>
        </dgm:presLayoutVars>
      </dgm:prSet>
      <dgm:spPr/>
    </dgm:pt>
    <dgm:pt modelId="{D74C9490-41DC-4197-9F77-7542307584B3}" type="pres">
      <dgm:prSet presAssocID="{105CE33C-AD25-42A5-B656-E0B3B4D3AE1B}" presName="parentText" presStyleLbl="node1" presStyleIdx="0" presStyleCnt="1" custScaleY="100904" custLinFactNeighborY="-39290">
        <dgm:presLayoutVars>
          <dgm:chMax val="0"/>
          <dgm:bulletEnabled val="1"/>
        </dgm:presLayoutVars>
      </dgm:prSet>
      <dgm:spPr/>
    </dgm:pt>
  </dgm:ptLst>
  <dgm:cxnLst>
    <dgm:cxn modelId="{7F189810-4500-44B8-8461-D5F72BA82FD5}" type="presOf" srcId="{105CE33C-AD25-42A5-B656-E0B3B4D3AE1B}" destId="{D74C9490-41DC-4197-9F77-7542307584B3}" srcOrd="0" destOrd="0" presId="urn:microsoft.com/office/officeart/2005/8/layout/vList2"/>
    <dgm:cxn modelId="{A81F9A20-DF71-49FA-99CA-6AAEDE40379A}" type="presOf" srcId="{D27A0FF2-E96D-4B24-835B-2942DE0D912F}" destId="{7E2AC5A8-B8C1-4AF4-B666-BF2BDAA72CC3}" srcOrd="0" destOrd="0" presId="urn:microsoft.com/office/officeart/2005/8/layout/vList2"/>
    <dgm:cxn modelId="{1A251F43-90B9-46CB-B52D-6EC5E9E87135}" srcId="{D27A0FF2-E96D-4B24-835B-2942DE0D912F}" destId="{105CE33C-AD25-42A5-B656-E0B3B4D3AE1B}" srcOrd="0" destOrd="0" parTransId="{209A4240-FEF0-4D32-92E3-249F0E9526B2}" sibTransId="{DFF14D56-A322-4199-9238-E469B605BB58}"/>
    <dgm:cxn modelId="{98E7AE32-C66D-4C58-A608-6B6B98534C6A}" type="presParOf" srcId="{7E2AC5A8-B8C1-4AF4-B666-BF2BDAA72CC3}" destId="{D74C9490-41DC-4197-9F77-7542307584B3}"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28825F-F66F-49A6-9783-68327B7EDA2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34FA3DCA-EFBE-4140-A4AB-C49DFF26001B}">
      <dgm:prSet custT="1"/>
      <dgm:spPr/>
      <dgm:t>
        <a:bodyPr/>
        <a:lstStyle/>
        <a:p>
          <a:pPr algn="ctr"/>
          <a:r>
            <a:rPr lang="tr-TR" sz="2400" b="1" dirty="0" err="1">
              <a:solidFill>
                <a:schemeClr val="bg1"/>
              </a:solidFill>
              <a:latin typeface="Times New Roman" panose="02020603050405020304" pitchFamily="18" charset="0"/>
              <a:cs typeface="Times New Roman" panose="02020603050405020304" pitchFamily="18" charset="0"/>
            </a:rPr>
            <a:t>Introduction</a:t>
          </a:r>
          <a:endParaRPr lang="tr-TR" sz="2400" b="1" dirty="0">
            <a:solidFill>
              <a:schemeClr val="bg1"/>
            </a:solidFill>
            <a:latin typeface="Times New Roman" panose="02020603050405020304" pitchFamily="18" charset="0"/>
            <a:cs typeface="Times New Roman" panose="02020603050405020304" pitchFamily="18" charset="0"/>
          </a:endParaRPr>
        </a:p>
      </dgm:t>
    </dgm:pt>
    <dgm:pt modelId="{35784EEB-3FE6-4E7E-80C4-9139EC331CD1}" type="parTrans" cxnId="{16EB8889-4658-445B-A005-6887F2BB2217}">
      <dgm:prSet/>
      <dgm:spPr/>
      <dgm:t>
        <a:bodyPr/>
        <a:lstStyle/>
        <a:p>
          <a:endParaRPr lang="tr-TR"/>
        </a:p>
      </dgm:t>
    </dgm:pt>
    <dgm:pt modelId="{799892D1-6B11-43C2-880E-9D3A94299B90}" type="sibTrans" cxnId="{16EB8889-4658-445B-A005-6887F2BB2217}">
      <dgm:prSet/>
      <dgm:spPr/>
      <dgm:t>
        <a:bodyPr/>
        <a:lstStyle/>
        <a:p>
          <a:endParaRPr lang="tr-TR"/>
        </a:p>
      </dgm:t>
    </dgm:pt>
    <dgm:pt modelId="{9FB99EAE-3067-40BE-9561-B69C2CB0927B}" type="pres">
      <dgm:prSet presAssocID="{4F28825F-F66F-49A6-9783-68327B7EDA20}" presName="linear" presStyleCnt="0">
        <dgm:presLayoutVars>
          <dgm:animLvl val="lvl"/>
          <dgm:resizeHandles val="exact"/>
        </dgm:presLayoutVars>
      </dgm:prSet>
      <dgm:spPr/>
    </dgm:pt>
    <dgm:pt modelId="{B0D67F7D-513F-4FEC-848A-7676E62C9797}" type="pres">
      <dgm:prSet presAssocID="{34FA3DCA-EFBE-4140-A4AB-C49DFF26001B}" presName="parentText" presStyleLbl="node1" presStyleIdx="0" presStyleCnt="1">
        <dgm:presLayoutVars>
          <dgm:chMax val="0"/>
          <dgm:bulletEnabled val="1"/>
        </dgm:presLayoutVars>
      </dgm:prSet>
      <dgm:spPr/>
    </dgm:pt>
  </dgm:ptLst>
  <dgm:cxnLst>
    <dgm:cxn modelId="{B58F1539-6E61-4E76-B360-B58217C1D69F}" type="presOf" srcId="{4F28825F-F66F-49A6-9783-68327B7EDA20}" destId="{9FB99EAE-3067-40BE-9561-B69C2CB0927B}" srcOrd="0" destOrd="0" presId="urn:microsoft.com/office/officeart/2005/8/layout/vList2"/>
    <dgm:cxn modelId="{16EB8889-4658-445B-A005-6887F2BB2217}" srcId="{4F28825F-F66F-49A6-9783-68327B7EDA20}" destId="{34FA3DCA-EFBE-4140-A4AB-C49DFF26001B}" srcOrd="0" destOrd="0" parTransId="{35784EEB-3FE6-4E7E-80C4-9139EC331CD1}" sibTransId="{799892D1-6B11-43C2-880E-9D3A94299B90}"/>
    <dgm:cxn modelId="{15333AEB-313D-45B8-AEFF-CC0E87545AED}" type="presOf" srcId="{34FA3DCA-EFBE-4140-A4AB-C49DFF26001B}" destId="{B0D67F7D-513F-4FEC-848A-7676E62C9797}" srcOrd="0" destOrd="0" presId="urn:microsoft.com/office/officeart/2005/8/layout/vList2"/>
    <dgm:cxn modelId="{0FCC6D27-C30D-4D23-81C4-A24A3FA74822}" type="presParOf" srcId="{9FB99EAE-3067-40BE-9561-B69C2CB0927B}" destId="{B0D67F7D-513F-4FEC-848A-7676E62C9797}"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28825F-F66F-49A6-9783-68327B7EDA2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34FA3DCA-EFBE-4140-A4AB-C49DFF26001B}">
      <dgm:prSet custT="1"/>
      <dgm:spPr/>
      <dgm:t>
        <a:bodyPr/>
        <a:lstStyle/>
        <a:p>
          <a:pPr algn="ctr"/>
          <a:r>
            <a:rPr lang="tr-TR" sz="2400" b="1" dirty="0" err="1">
              <a:solidFill>
                <a:schemeClr val="bg1"/>
              </a:solidFill>
              <a:latin typeface="Times New Roman" panose="02020603050405020304" pitchFamily="18" charset="0"/>
              <a:cs typeface="Times New Roman" panose="02020603050405020304" pitchFamily="18" charset="0"/>
            </a:rPr>
            <a:t>References</a:t>
          </a:r>
          <a:endParaRPr lang="tr-TR" sz="2400" b="1" dirty="0">
            <a:solidFill>
              <a:schemeClr val="bg1"/>
            </a:solidFill>
            <a:latin typeface="Times New Roman" panose="02020603050405020304" pitchFamily="18" charset="0"/>
            <a:cs typeface="Times New Roman" panose="02020603050405020304" pitchFamily="18" charset="0"/>
          </a:endParaRPr>
        </a:p>
      </dgm:t>
    </dgm:pt>
    <dgm:pt modelId="{35784EEB-3FE6-4E7E-80C4-9139EC331CD1}" type="parTrans" cxnId="{16EB8889-4658-445B-A005-6887F2BB2217}">
      <dgm:prSet/>
      <dgm:spPr/>
      <dgm:t>
        <a:bodyPr/>
        <a:lstStyle/>
        <a:p>
          <a:endParaRPr lang="tr-TR"/>
        </a:p>
      </dgm:t>
    </dgm:pt>
    <dgm:pt modelId="{799892D1-6B11-43C2-880E-9D3A94299B90}" type="sibTrans" cxnId="{16EB8889-4658-445B-A005-6887F2BB2217}">
      <dgm:prSet/>
      <dgm:spPr/>
      <dgm:t>
        <a:bodyPr/>
        <a:lstStyle/>
        <a:p>
          <a:endParaRPr lang="tr-TR"/>
        </a:p>
      </dgm:t>
    </dgm:pt>
    <dgm:pt modelId="{9FB99EAE-3067-40BE-9561-B69C2CB0927B}" type="pres">
      <dgm:prSet presAssocID="{4F28825F-F66F-49A6-9783-68327B7EDA20}" presName="linear" presStyleCnt="0">
        <dgm:presLayoutVars>
          <dgm:animLvl val="lvl"/>
          <dgm:resizeHandles val="exact"/>
        </dgm:presLayoutVars>
      </dgm:prSet>
      <dgm:spPr/>
    </dgm:pt>
    <dgm:pt modelId="{B0D67F7D-513F-4FEC-848A-7676E62C9797}" type="pres">
      <dgm:prSet presAssocID="{34FA3DCA-EFBE-4140-A4AB-C49DFF26001B}" presName="parentText" presStyleLbl="node1" presStyleIdx="0" presStyleCnt="1" custScaleX="100000" custScaleY="132820" custLinFactNeighborX="-157" custLinFactNeighborY="67235">
        <dgm:presLayoutVars>
          <dgm:chMax val="0"/>
          <dgm:bulletEnabled val="1"/>
        </dgm:presLayoutVars>
      </dgm:prSet>
      <dgm:spPr/>
    </dgm:pt>
  </dgm:ptLst>
  <dgm:cxnLst>
    <dgm:cxn modelId="{B58F1539-6E61-4E76-B360-B58217C1D69F}" type="presOf" srcId="{4F28825F-F66F-49A6-9783-68327B7EDA20}" destId="{9FB99EAE-3067-40BE-9561-B69C2CB0927B}" srcOrd="0" destOrd="0" presId="urn:microsoft.com/office/officeart/2005/8/layout/vList2"/>
    <dgm:cxn modelId="{16EB8889-4658-445B-A005-6887F2BB2217}" srcId="{4F28825F-F66F-49A6-9783-68327B7EDA20}" destId="{34FA3DCA-EFBE-4140-A4AB-C49DFF26001B}" srcOrd="0" destOrd="0" parTransId="{35784EEB-3FE6-4E7E-80C4-9139EC331CD1}" sibTransId="{799892D1-6B11-43C2-880E-9D3A94299B90}"/>
    <dgm:cxn modelId="{15333AEB-313D-45B8-AEFF-CC0E87545AED}" type="presOf" srcId="{34FA3DCA-EFBE-4140-A4AB-C49DFF26001B}" destId="{B0D67F7D-513F-4FEC-848A-7676E62C9797}" srcOrd="0" destOrd="0" presId="urn:microsoft.com/office/officeart/2005/8/layout/vList2"/>
    <dgm:cxn modelId="{0FCC6D27-C30D-4D23-81C4-A24A3FA74822}" type="presParOf" srcId="{9FB99EAE-3067-40BE-9561-B69C2CB0927B}" destId="{B0D67F7D-513F-4FEC-848A-7676E62C9797}" srcOrd="0" destOrd="0" presId="urn:microsoft.com/office/officeart/2005/8/layout/vList2"/>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C9490-41DC-4197-9F77-7542307584B3}">
      <dsp:nvSpPr>
        <dsp:cNvPr id="0" name=""/>
        <dsp:cNvSpPr/>
      </dsp:nvSpPr>
      <dsp:spPr>
        <a:xfrm>
          <a:off x="0" y="0"/>
          <a:ext cx="23615373" cy="46042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tr-TR" sz="6500" kern="1200" dirty="0"/>
            <a:t>      </a:t>
          </a:r>
          <a:r>
            <a:rPr lang="tr-TR" sz="4800" kern="1200" dirty="0">
              <a:latin typeface="Times New Roman" panose="02020603050405020304" pitchFamily="18" charset="0"/>
              <a:cs typeface="Times New Roman" panose="02020603050405020304" pitchFamily="18" charset="0"/>
            </a:rPr>
            <a:t>Evaluation of </a:t>
          </a:r>
          <a:r>
            <a:rPr lang="tr-TR" sz="4800" kern="1200" dirty="0" err="1">
              <a:latin typeface="Times New Roman" panose="02020603050405020304" pitchFamily="18" charset="0"/>
              <a:cs typeface="Times New Roman" panose="02020603050405020304" pitchFamily="18" charset="0"/>
            </a:rPr>
            <a:t>the</a:t>
          </a:r>
          <a:r>
            <a:rPr lang="tr-TR" sz="4800" kern="1200" dirty="0">
              <a:latin typeface="Times New Roman" panose="02020603050405020304" pitchFamily="18" charset="0"/>
              <a:cs typeface="Times New Roman" panose="02020603050405020304" pitchFamily="18" charset="0"/>
            </a:rPr>
            <a:t> </a:t>
          </a:r>
          <a:r>
            <a:rPr lang="tr-TR" sz="4800" kern="1200" dirty="0" err="1">
              <a:latin typeface="Times New Roman" panose="02020603050405020304" pitchFamily="18" charset="0"/>
              <a:cs typeface="Times New Roman" panose="02020603050405020304" pitchFamily="18" charset="0"/>
            </a:rPr>
            <a:t>relationship</a:t>
          </a:r>
          <a:r>
            <a:rPr lang="tr-TR" sz="4800" kern="1200" dirty="0">
              <a:latin typeface="Times New Roman" panose="02020603050405020304" pitchFamily="18" charset="0"/>
              <a:cs typeface="Times New Roman" panose="02020603050405020304" pitchFamily="18" charset="0"/>
            </a:rPr>
            <a:t> </a:t>
          </a:r>
          <a:r>
            <a:rPr lang="tr-TR" sz="4800" kern="1200" dirty="0" err="1">
              <a:latin typeface="Times New Roman" panose="02020603050405020304" pitchFamily="18" charset="0"/>
              <a:cs typeface="Times New Roman" panose="02020603050405020304" pitchFamily="18" charset="0"/>
            </a:rPr>
            <a:t>between</a:t>
          </a:r>
          <a:r>
            <a:rPr lang="tr-TR" sz="4800" kern="1200" dirty="0">
              <a:latin typeface="Times New Roman" panose="02020603050405020304" pitchFamily="18" charset="0"/>
              <a:cs typeface="Times New Roman" panose="02020603050405020304" pitchFamily="18" charset="0"/>
            </a:rPr>
            <a:t> </a:t>
          </a:r>
          <a:r>
            <a:rPr lang="tr-TR" sz="4800" kern="1200" dirty="0" err="1">
              <a:latin typeface="Times New Roman" panose="02020603050405020304" pitchFamily="18" charset="0"/>
              <a:cs typeface="Times New Roman" panose="02020603050405020304" pitchFamily="18" charset="0"/>
            </a:rPr>
            <a:t>Diabetic</a:t>
          </a:r>
          <a:r>
            <a:rPr lang="tr-TR" sz="4800" kern="1200" dirty="0">
              <a:latin typeface="Times New Roman" panose="02020603050405020304" pitchFamily="18" charset="0"/>
              <a:cs typeface="Times New Roman" panose="02020603050405020304" pitchFamily="18" charset="0"/>
            </a:rPr>
            <a:t> </a:t>
          </a:r>
          <a:r>
            <a:rPr lang="tr-TR" sz="4800" kern="1200" dirty="0" err="1">
              <a:latin typeface="Times New Roman" panose="02020603050405020304" pitchFamily="18" charset="0"/>
              <a:cs typeface="Times New Roman" panose="02020603050405020304" pitchFamily="18" charset="0"/>
            </a:rPr>
            <a:t>Peripheral</a:t>
          </a:r>
          <a:r>
            <a:rPr lang="tr-TR" sz="4800" kern="1200" dirty="0">
              <a:latin typeface="Times New Roman" panose="02020603050405020304" pitchFamily="18" charset="0"/>
              <a:cs typeface="Times New Roman" panose="02020603050405020304" pitchFamily="18" charset="0"/>
            </a:rPr>
            <a:t> </a:t>
          </a:r>
          <a:r>
            <a:rPr lang="tr-TR" sz="4800" kern="1200" dirty="0" err="1">
              <a:latin typeface="Times New Roman" panose="02020603050405020304" pitchFamily="18" charset="0"/>
              <a:cs typeface="Times New Roman" panose="02020603050405020304" pitchFamily="18" charset="0"/>
            </a:rPr>
            <a:t>Neuropathy</a:t>
          </a:r>
          <a:r>
            <a:rPr lang="tr-TR" sz="4800" kern="1200" dirty="0">
              <a:latin typeface="Times New Roman" panose="02020603050405020304" pitchFamily="18" charset="0"/>
              <a:cs typeface="Times New Roman" panose="02020603050405020304" pitchFamily="18" charset="0"/>
            </a:rPr>
            <a:t> </a:t>
          </a:r>
          <a:r>
            <a:rPr lang="tr-TR" sz="4800" kern="1200" dirty="0" err="1">
              <a:latin typeface="Times New Roman" panose="02020603050405020304" pitchFamily="18" charset="0"/>
              <a:cs typeface="Times New Roman" panose="02020603050405020304" pitchFamily="18" charset="0"/>
            </a:rPr>
            <a:t>and</a:t>
          </a:r>
          <a:r>
            <a:rPr lang="tr-TR" sz="4800" kern="1200" dirty="0">
              <a:latin typeface="Times New Roman" panose="02020603050405020304" pitchFamily="18" charset="0"/>
              <a:cs typeface="Times New Roman" panose="02020603050405020304" pitchFamily="18" charset="0"/>
            </a:rPr>
            <a:t> Vitamin B12 </a:t>
          </a:r>
          <a:r>
            <a:rPr lang="tr-TR" sz="4800" kern="1200" dirty="0" err="1">
              <a:latin typeface="Times New Roman" panose="02020603050405020304" pitchFamily="18" charset="0"/>
              <a:cs typeface="Times New Roman" panose="02020603050405020304" pitchFamily="18" charset="0"/>
            </a:rPr>
            <a:t>level</a:t>
          </a:r>
          <a:r>
            <a:rPr lang="tr-TR" sz="4800" kern="1200" dirty="0">
              <a:latin typeface="Times New Roman" panose="02020603050405020304" pitchFamily="18" charset="0"/>
              <a:cs typeface="Times New Roman" panose="02020603050405020304" pitchFamily="18" charset="0"/>
            </a:rPr>
            <a:t> in </a:t>
          </a:r>
          <a:r>
            <a:rPr lang="tr-TR" sz="4800" kern="1200" dirty="0" err="1">
              <a:latin typeface="Times New Roman" panose="02020603050405020304" pitchFamily="18" charset="0"/>
              <a:cs typeface="Times New Roman" panose="02020603050405020304" pitchFamily="18" charset="0"/>
            </a:rPr>
            <a:t>diabetic</a:t>
          </a:r>
          <a:r>
            <a:rPr lang="tr-TR" sz="4800" kern="1200" dirty="0">
              <a:latin typeface="Times New Roman" panose="02020603050405020304" pitchFamily="18" charset="0"/>
              <a:cs typeface="Times New Roman" panose="02020603050405020304" pitchFamily="18" charset="0"/>
            </a:rPr>
            <a:t> </a:t>
          </a:r>
          <a:r>
            <a:rPr lang="tr-TR" sz="4800" kern="1200" dirty="0" err="1">
              <a:latin typeface="Times New Roman" panose="02020603050405020304" pitchFamily="18" charset="0"/>
              <a:cs typeface="Times New Roman" panose="02020603050405020304" pitchFamily="18" charset="0"/>
            </a:rPr>
            <a:t>patients</a:t>
          </a:r>
          <a:endParaRPr lang="tr-TR" sz="4800" kern="1200" dirty="0">
            <a:latin typeface="Times New Roman" panose="02020603050405020304" pitchFamily="18" charset="0"/>
            <a:cs typeface="Times New Roman" panose="02020603050405020304" pitchFamily="18" charset="0"/>
          </a:endParaRPr>
        </a:p>
        <a:p>
          <a:pPr marL="0" lvl="0" indent="0" algn="ctr" defTabSz="2889250">
            <a:lnSpc>
              <a:spcPct val="90000"/>
            </a:lnSpc>
            <a:spcBef>
              <a:spcPct val="0"/>
            </a:spcBef>
            <a:spcAft>
              <a:spcPct val="35000"/>
            </a:spcAft>
            <a:buNone/>
          </a:pPr>
          <a:r>
            <a:rPr lang="en-US" sz="3600" kern="1200" dirty="0" err="1">
              <a:latin typeface="Times New Roman" panose="02020603050405020304" pitchFamily="18" charset="0"/>
              <a:cs typeface="Times New Roman" panose="02020603050405020304" pitchFamily="18" charset="0"/>
            </a:rPr>
            <a:t>Umut</a:t>
          </a:r>
          <a:r>
            <a:rPr lang="en-US" sz="3600" kern="1200" dirty="0">
              <a:latin typeface="Times New Roman" panose="02020603050405020304" pitchFamily="18" charset="0"/>
              <a:cs typeface="Times New Roman" panose="02020603050405020304" pitchFamily="18" charset="0"/>
            </a:rPr>
            <a:t> Devrim Kahraman</a:t>
          </a:r>
          <a:r>
            <a:rPr lang="en-US" sz="3600" kern="1200" baseline="30000" dirty="0">
              <a:latin typeface="Times New Roman" panose="02020603050405020304" pitchFamily="18" charset="0"/>
              <a:cs typeface="Times New Roman" panose="02020603050405020304" pitchFamily="18" charset="0"/>
            </a:rPr>
            <a:t>1</a:t>
          </a:r>
          <a:r>
            <a:rPr lang="en-US" sz="3600" kern="1200" dirty="0">
              <a:latin typeface="Times New Roman" panose="02020603050405020304" pitchFamily="18" charset="0"/>
              <a:cs typeface="Times New Roman" panose="02020603050405020304" pitchFamily="18" charset="0"/>
            </a:rPr>
            <a:t>, </a:t>
          </a:r>
          <a:r>
            <a:rPr lang="en-US" sz="3600" kern="1200" dirty="0" err="1">
              <a:latin typeface="Times New Roman" panose="02020603050405020304" pitchFamily="18" charset="0"/>
              <a:cs typeface="Times New Roman" panose="02020603050405020304" pitchFamily="18" charset="0"/>
            </a:rPr>
            <a:t>Azize</a:t>
          </a:r>
          <a:r>
            <a:rPr lang="en-US" sz="3600" kern="1200" dirty="0">
              <a:latin typeface="Times New Roman" panose="02020603050405020304" pitchFamily="18" charset="0"/>
              <a:cs typeface="Times New Roman" panose="02020603050405020304" pitchFamily="18" charset="0"/>
            </a:rPr>
            <a:t> </a:t>
          </a:r>
          <a:r>
            <a:rPr lang="en-US" sz="3600" kern="1200" dirty="0" err="1">
              <a:latin typeface="Times New Roman" panose="02020603050405020304" pitchFamily="18" charset="0"/>
              <a:cs typeface="Times New Roman" panose="02020603050405020304" pitchFamily="18" charset="0"/>
            </a:rPr>
            <a:t>Esra</a:t>
          </a:r>
          <a:r>
            <a:rPr lang="en-US" sz="3600" kern="1200" dirty="0">
              <a:latin typeface="Times New Roman" panose="02020603050405020304" pitchFamily="18" charset="0"/>
              <a:cs typeface="Times New Roman" panose="02020603050405020304" pitchFamily="18" charset="0"/>
            </a:rPr>
            <a:t> GÜRSOY</a:t>
          </a:r>
          <a:r>
            <a:rPr lang="en-US" sz="3600" kern="1200" baseline="30000" dirty="0">
              <a:latin typeface="Times New Roman" panose="02020603050405020304" pitchFamily="18" charset="0"/>
              <a:cs typeface="Times New Roman" panose="02020603050405020304" pitchFamily="18" charset="0"/>
            </a:rPr>
            <a:t>2</a:t>
          </a:r>
          <a:endParaRPr lang="tr-TR" sz="3600" kern="1200" dirty="0">
            <a:latin typeface="Times New Roman" panose="02020603050405020304" pitchFamily="18" charset="0"/>
            <a:cs typeface="Times New Roman" panose="02020603050405020304" pitchFamily="18" charset="0"/>
          </a:endParaRPr>
        </a:p>
        <a:p>
          <a:pPr marL="0" lvl="0" indent="0" algn="ctr" defTabSz="2889250">
            <a:lnSpc>
              <a:spcPct val="90000"/>
            </a:lnSpc>
            <a:spcBef>
              <a:spcPct val="0"/>
            </a:spcBef>
            <a:spcAft>
              <a:spcPct val="35000"/>
            </a:spcAft>
            <a:buNone/>
          </a:pPr>
          <a:r>
            <a:rPr lang="en-US" sz="3600" kern="1200" baseline="30000" dirty="0">
              <a:latin typeface="Times New Roman" panose="02020603050405020304" pitchFamily="18" charset="0"/>
              <a:cs typeface="Times New Roman" panose="02020603050405020304" pitchFamily="18" charset="0"/>
            </a:rPr>
            <a:t>1</a:t>
          </a:r>
          <a:r>
            <a:rPr lang="en-US" sz="3600" kern="1200" dirty="0">
              <a:latin typeface="Times New Roman" panose="02020603050405020304" pitchFamily="18" charset="0"/>
              <a:cs typeface="Times New Roman" panose="02020603050405020304" pitchFamily="18" charset="0"/>
            </a:rPr>
            <a:t>Bezmialem </a:t>
          </a:r>
          <a:r>
            <a:rPr lang="en-US" sz="3600" kern="1200" dirty="0" err="1">
              <a:latin typeface="Times New Roman" panose="02020603050405020304" pitchFamily="18" charset="0"/>
              <a:cs typeface="Times New Roman" panose="02020603050405020304" pitchFamily="18" charset="0"/>
            </a:rPr>
            <a:t>Vakıf</a:t>
          </a:r>
          <a:r>
            <a:rPr lang="en-US" sz="3600" kern="1200" dirty="0">
              <a:latin typeface="Times New Roman" panose="02020603050405020304" pitchFamily="18" charset="0"/>
              <a:cs typeface="Times New Roman" panose="02020603050405020304" pitchFamily="18" charset="0"/>
            </a:rPr>
            <a:t> University, Faculty of Medicine, Istanbul, Turkey</a:t>
          </a:r>
          <a:endParaRPr lang="tr-TR" sz="3600" kern="1200" dirty="0">
            <a:latin typeface="Times New Roman" panose="02020603050405020304" pitchFamily="18" charset="0"/>
            <a:cs typeface="Times New Roman" panose="02020603050405020304" pitchFamily="18" charset="0"/>
          </a:endParaRPr>
        </a:p>
        <a:p>
          <a:pPr marL="0" lvl="0" indent="0" algn="ctr" defTabSz="2889250">
            <a:lnSpc>
              <a:spcPct val="90000"/>
            </a:lnSpc>
            <a:spcBef>
              <a:spcPct val="0"/>
            </a:spcBef>
            <a:spcAft>
              <a:spcPct val="35000"/>
            </a:spcAft>
            <a:buNone/>
          </a:pPr>
          <a:r>
            <a:rPr lang="en-US" sz="3600" kern="1200" baseline="30000" dirty="0">
              <a:latin typeface="Times New Roman" panose="02020603050405020304" pitchFamily="18" charset="0"/>
              <a:cs typeface="Times New Roman" panose="02020603050405020304" pitchFamily="18" charset="0"/>
            </a:rPr>
            <a:t>2</a:t>
          </a:r>
          <a:r>
            <a:rPr lang="en-US" sz="3600" kern="1200" dirty="0">
              <a:latin typeface="Times New Roman" panose="02020603050405020304" pitchFamily="18" charset="0"/>
              <a:cs typeface="Times New Roman" panose="02020603050405020304" pitchFamily="18" charset="0"/>
            </a:rPr>
            <a:t>Bezmialem </a:t>
          </a:r>
          <a:r>
            <a:rPr lang="en-US" sz="3600" kern="1200" dirty="0" err="1">
              <a:latin typeface="Times New Roman" panose="02020603050405020304" pitchFamily="18" charset="0"/>
              <a:cs typeface="Times New Roman" panose="02020603050405020304" pitchFamily="18" charset="0"/>
            </a:rPr>
            <a:t>Vakıf</a:t>
          </a:r>
          <a:r>
            <a:rPr lang="en-US" sz="3600" kern="1200" dirty="0">
              <a:latin typeface="Times New Roman" panose="02020603050405020304" pitchFamily="18" charset="0"/>
              <a:cs typeface="Times New Roman" panose="02020603050405020304" pitchFamily="18" charset="0"/>
            </a:rPr>
            <a:t> University, Faculty of Medicine, Department of Neurology, Istanbul, Turkey</a:t>
          </a:r>
          <a:endParaRPr lang="tr-TR" sz="3600" kern="1200" dirty="0">
            <a:latin typeface="Times New Roman" panose="02020603050405020304" pitchFamily="18" charset="0"/>
            <a:cs typeface="Times New Roman" panose="02020603050405020304" pitchFamily="18" charset="0"/>
          </a:endParaRPr>
        </a:p>
      </dsp:txBody>
      <dsp:txXfrm>
        <a:off x="224761" y="224761"/>
        <a:ext cx="23165851" cy="41547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D67F7D-513F-4FEC-848A-7676E62C9797}">
      <dsp:nvSpPr>
        <dsp:cNvPr id="0" name=""/>
        <dsp:cNvSpPr/>
      </dsp:nvSpPr>
      <dsp:spPr>
        <a:xfrm>
          <a:off x="0" y="58"/>
          <a:ext cx="11699987" cy="4877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b="1" kern="1200" dirty="0" err="1">
              <a:solidFill>
                <a:schemeClr val="bg1"/>
              </a:solidFill>
              <a:latin typeface="Times New Roman" panose="02020603050405020304" pitchFamily="18" charset="0"/>
              <a:cs typeface="Times New Roman" panose="02020603050405020304" pitchFamily="18" charset="0"/>
            </a:rPr>
            <a:t>Introduction</a:t>
          </a:r>
          <a:endParaRPr lang="tr-TR" sz="2400" b="1" kern="1200" dirty="0">
            <a:solidFill>
              <a:schemeClr val="bg1"/>
            </a:solidFill>
            <a:latin typeface="Times New Roman" panose="02020603050405020304" pitchFamily="18" charset="0"/>
            <a:cs typeface="Times New Roman" panose="02020603050405020304" pitchFamily="18" charset="0"/>
          </a:endParaRPr>
        </a:p>
      </dsp:txBody>
      <dsp:txXfrm>
        <a:off x="23810" y="23868"/>
        <a:ext cx="11652367" cy="4401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D67F7D-513F-4FEC-848A-7676E62C9797}">
      <dsp:nvSpPr>
        <dsp:cNvPr id="0" name=""/>
        <dsp:cNvSpPr/>
      </dsp:nvSpPr>
      <dsp:spPr>
        <a:xfrm>
          <a:off x="0" y="117005"/>
          <a:ext cx="11700000" cy="3725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b="1" kern="1200" dirty="0" err="1">
              <a:solidFill>
                <a:schemeClr val="bg1"/>
              </a:solidFill>
              <a:latin typeface="Times New Roman" panose="02020603050405020304" pitchFamily="18" charset="0"/>
              <a:cs typeface="Times New Roman" panose="02020603050405020304" pitchFamily="18" charset="0"/>
            </a:rPr>
            <a:t>References</a:t>
          </a:r>
          <a:endParaRPr lang="tr-TR" sz="2400" b="1" kern="1200" dirty="0">
            <a:solidFill>
              <a:schemeClr val="bg1"/>
            </a:solidFill>
            <a:latin typeface="Times New Roman" panose="02020603050405020304" pitchFamily="18" charset="0"/>
            <a:cs typeface="Times New Roman" panose="02020603050405020304" pitchFamily="18" charset="0"/>
          </a:endParaRPr>
        </a:p>
      </dsp:txBody>
      <dsp:txXfrm>
        <a:off x="18189" y="135194"/>
        <a:ext cx="11663622" cy="3362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302386"/>
            <a:ext cx="21419979" cy="11279752"/>
          </a:xfrm>
        </p:spPr>
        <p:txBody>
          <a:bodyPr anchor="b"/>
          <a:lstStyle>
            <a:lvl1pPr algn="ctr">
              <a:defRPr sz="16535"/>
            </a:lvl1pPr>
          </a:lstStyle>
          <a:p>
            <a:r>
              <a:rPr lang="tr-TR"/>
              <a:t>Asıl başlık stilini düzenlemek için tıklayın</a:t>
            </a:r>
            <a:endParaRPr lang="en-US" dirty="0"/>
          </a:p>
        </p:txBody>
      </p:sp>
      <p:sp>
        <p:nvSpPr>
          <p:cNvPr id="3" name="Subtitle 2"/>
          <p:cNvSpPr>
            <a:spLocks noGrp="1"/>
          </p:cNvSpPr>
          <p:nvPr>
            <p:ph type="subTitle" idx="1"/>
          </p:nvPr>
        </p:nvSpPr>
        <p:spPr>
          <a:xfrm>
            <a:off x="3149997" y="17017128"/>
            <a:ext cx="18899981" cy="7822326"/>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8BF821A-55B4-490A-99C4-56373F9D0ABE}" type="datetimeFigureOut">
              <a:rPr lang="tr-TR" smtClean="0"/>
              <a:t>31.05.2021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4AAAF9-8602-4FBE-8D8F-E9F9FF3ACC87}" type="slidenum">
              <a:rPr lang="tr-TR" smtClean="0"/>
              <a:t>‹#›</a:t>
            </a:fld>
            <a:endParaRPr lang="tr-TR"/>
          </a:p>
        </p:txBody>
      </p:sp>
    </p:spTree>
    <p:extLst>
      <p:ext uri="{BB962C8B-B14F-4D97-AF65-F5344CB8AC3E}">
        <p14:creationId xmlns:p14="http://schemas.microsoft.com/office/powerpoint/2010/main" val="4012252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8BF821A-55B4-490A-99C4-56373F9D0ABE}" type="datetimeFigureOut">
              <a:rPr lang="tr-TR" smtClean="0"/>
              <a:t>31.05.2021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4AAAF9-8602-4FBE-8D8F-E9F9FF3ACC87}" type="slidenum">
              <a:rPr lang="tr-TR" smtClean="0"/>
              <a:t>‹#›</a:t>
            </a:fld>
            <a:endParaRPr lang="tr-TR"/>
          </a:p>
        </p:txBody>
      </p:sp>
    </p:spTree>
    <p:extLst>
      <p:ext uri="{BB962C8B-B14F-4D97-AF65-F5344CB8AC3E}">
        <p14:creationId xmlns:p14="http://schemas.microsoft.com/office/powerpoint/2010/main" val="3985104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724962"/>
            <a:ext cx="5433745" cy="27456899"/>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732500" y="1724962"/>
            <a:ext cx="15986234" cy="274568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8BF821A-55B4-490A-99C4-56373F9D0ABE}" type="datetimeFigureOut">
              <a:rPr lang="tr-TR" smtClean="0"/>
              <a:t>31.05.2021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4AAAF9-8602-4FBE-8D8F-E9F9FF3ACC87}" type="slidenum">
              <a:rPr lang="tr-TR" smtClean="0"/>
              <a:t>‹#›</a:t>
            </a:fld>
            <a:endParaRPr lang="tr-TR"/>
          </a:p>
        </p:txBody>
      </p:sp>
    </p:spTree>
    <p:extLst>
      <p:ext uri="{BB962C8B-B14F-4D97-AF65-F5344CB8AC3E}">
        <p14:creationId xmlns:p14="http://schemas.microsoft.com/office/powerpoint/2010/main" val="133266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8BF821A-55B4-490A-99C4-56373F9D0ABE}" type="datetimeFigureOut">
              <a:rPr lang="tr-TR" smtClean="0"/>
              <a:t>31.05.2021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4AAAF9-8602-4FBE-8D8F-E9F9FF3ACC87}" type="slidenum">
              <a:rPr lang="tr-TR" smtClean="0"/>
              <a:t>‹#›</a:t>
            </a:fld>
            <a:endParaRPr lang="tr-TR"/>
          </a:p>
        </p:txBody>
      </p:sp>
    </p:spTree>
    <p:extLst>
      <p:ext uri="{BB962C8B-B14F-4D97-AF65-F5344CB8AC3E}">
        <p14:creationId xmlns:p14="http://schemas.microsoft.com/office/powerpoint/2010/main" val="325806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719375" y="8077332"/>
            <a:ext cx="21734978" cy="13477201"/>
          </a:xfrm>
        </p:spPr>
        <p:txBody>
          <a:bodyPr anchor="b"/>
          <a:lstStyle>
            <a:lvl1pPr>
              <a:defRPr sz="16535"/>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19375" y="21682033"/>
            <a:ext cx="21734978" cy="7087342"/>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8BF821A-55B4-490A-99C4-56373F9D0ABE}" type="datetimeFigureOut">
              <a:rPr lang="tr-TR" smtClean="0"/>
              <a:t>31.05.2021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4AAAF9-8602-4FBE-8D8F-E9F9FF3ACC87}" type="slidenum">
              <a:rPr lang="tr-TR" smtClean="0"/>
              <a:t>‹#›</a:t>
            </a:fld>
            <a:endParaRPr lang="tr-TR"/>
          </a:p>
        </p:txBody>
      </p:sp>
    </p:spTree>
    <p:extLst>
      <p:ext uri="{BB962C8B-B14F-4D97-AF65-F5344CB8AC3E}">
        <p14:creationId xmlns:p14="http://schemas.microsoft.com/office/powerpoint/2010/main" val="335385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732498" y="8624810"/>
            <a:ext cx="10709989" cy="2055705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2757488" y="8624810"/>
            <a:ext cx="10709989" cy="2055705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8BF821A-55B4-490A-99C4-56373F9D0ABE}" type="datetimeFigureOut">
              <a:rPr lang="tr-TR" smtClean="0"/>
              <a:t>31.05.2021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4AAAF9-8602-4FBE-8D8F-E9F9FF3ACC87}" type="slidenum">
              <a:rPr lang="tr-TR" smtClean="0"/>
              <a:t>‹#›</a:t>
            </a:fld>
            <a:endParaRPr lang="tr-TR"/>
          </a:p>
        </p:txBody>
      </p:sp>
    </p:spTree>
    <p:extLst>
      <p:ext uri="{BB962C8B-B14F-4D97-AF65-F5344CB8AC3E}">
        <p14:creationId xmlns:p14="http://schemas.microsoft.com/office/powerpoint/2010/main" val="3736186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735781" y="1724969"/>
            <a:ext cx="21734978" cy="6262365"/>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735783" y="7942328"/>
            <a:ext cx="10660769" cy="3892412"/>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4" name="Content Placeholder 3"/>
          <p:cNvSpPr>
            <a:spLocks noGrp="1"/>
          </p:cNvSpPr>
          <p:nvPr>
            <p:ph sz="half" idx="2"/>
          </p:nvPr>
        </p:nvSpPr>
        <p:spPr>
          <a:xfrm>
            <a:off x="1735783" y="11834740"/>
            <a:ext cx="10660769" cy="174071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2757489" y="7942328"/>
            <a:ext cx="10713272" cy="3892412"/>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6" name="Content Placeholder 5"/>
          <p:cNvSpPr>
            <a:spLocks noGrp="1"/>
          </p:cNvSpPr>
          <p:nvPr>
            <p:ph sz="quarter" idx="4"/>
          </p:nvPr>
        </p:nvSpPr>
        <p:spPr>
          <a:xfrm>
            <a:off x="12757489" y="11834740"/>
            <a:ext cx="10713272" cy="174071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8BF821A-55B4-490A-99C4-56373F9D0ABE}" type="datetimeFigureOut">
              <a:rPr lang="tr-TR" smtClean="0"/>
              <a:t>31.05.2021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C4AAAF9-8602-4FBE-8D8F-E9F9FF3ACC87}" type="slidenum">
              <a:rPr lang="tr-TR" smtClean="0"/>
              <a:t>‹#›</a:t>
            </a:fld>
            <a:endParaRPr lang="tr-TR"/>
          </a:p>
        </p:txBody>
      </p:sp>
    </p:spTree>
    <p:extLst>
      <p:ext uri="{BB962C8B-B14F-4D97-AF65-F5344CB8AC3E}">
        <p14:creationId xmlns:p14="http://schemas.microsoft.com/office/powerpoint/2010/main" val="344430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8BF821A-55B4-490A-99C4-56373F9D0ABE}" type="datetimeFigureOut">
              <a:rPr lang="tr-TR" smtClean="0"/>
              <a:t>31.05.2021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C4AAAF9-8602-4FBE-8D8F-E9F9FF3ACC87}" type="slidenum">
              <a:rPr lang="tr-TR" smtClean="0"/>
              <a:t>‹#›</a:t>
            </a:fld>
            <a:endParaRPr lang="tr-TR"/>
          </a:p>
        </p:txBody>
      </p:sp>
    </p:spTree>
    <p:extLst>
      <p:ext uri="{BB962C8B-B14F-4D97-AF65-F5344CB8AC3E}">
        <p14:creationId xmlns:p14="http://schemas.microsoft.com/office/powerpoint/2010/main" val="1933298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F821A-55B4-490A-99C4-56373F9D0ABE}" type="datetimeFigureOut">
              <a:rPr lang="tr-TR" smtClean="0"/>
              <a:t>31.05.2021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C4AAAF9-8602-4FBE-8D8F-E9F9FF3ACC87}" type="slidenum">
              <a:rPr lang="tr-TR" smtClean="0"/>
              <a:t>‹#›</a:t>
            </a:fld>
            <a:endParaRPr lang="tr-TR"/>
          </a:p>
        </p:txBody>
      </p:sp>
    </p:spTree>
    <p:extLst>
      <p:ext uri="{BB962C8B-B14F-4D97-AF65-F5344CB8AC3E}">
        <p14:creationId xmlns:p14="http://schemas.microsoft.com/office/powerpoint/2010/main" val="3331927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735780" y="2159952"/>
            <a:ext cx="8127648" cy="7559834"/>
          </a:xfrm>
        </p:spPr>
        <p:txBody>
          <a:bodyPr anchor="b"/>
          <a:lstStyle>
            <a:lvl1pPr>
              <a:defRPr sz="8819"/>
            </a:lvl1pPr>
          </a:lstStyle>
          <a:p>
            <a:r>
              <a:rPr lang="tr-TR"/>
              <a:t>Asıl başlık stilini düzenlemek için tıklayın</a:t>
            </a:r>
            <a:endParaRPr lang="en-US" dirty="0"/>
          </a:p>
        </p:txBody>
      </p:sp>
      <p:sp>
        <p:nvSpPr>
          <p:cNvPr id="3" name="Content Placeholder 2"/>
          <p:cNvSpPr>
            <a:spLocks noGrp="1"/>
          </p:cNvSpPr>
          <p:nvPr>
            <p:ph idx="1"/>
          </p:nvPr>
        </p:nvSpPr>
        <p:spPr>
          <a:xfrm>
            <a:off x="10713272" y="4664905"/>
            <a:ext cx="12757487" cy="23024494"/>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735780" y="9719786"/>
            <a:ext cx="8127648" cy="1800710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8BF821A-55B4-490A-99C4-56373F9D0ABE}" type="datetimeFigureOut">
              <a:rPr lang="tr-TR" smtClean="0"/>
              <a:t>31.05.2021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4AAAF9-8602-4FBE-8D8F-E9F9FF3ACC87}" type="slidenum">
              <a:rPr lang="tr-TR" smtClean="0"/>
              <a:t>‹#›</a:t>
            </a:fld>
            <a:endParaRPr lang="tr-TR"/>
          </a:p>
        </p:txBody>
      </p:sp>
    </p:spTree>
    <p:extLst>
      <p:ext uri="{BB962C8B-B14F-4D97-AF65-F5344CB8AC3E}">
        <p14:creationId xmlns:p14="http://schemas.microsoft.com/office/powerpoint/2010/main" val="1877139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35780" y="2159952"/>
            <a:ext cx="8127648" cy="7559834"/>
          </a:xfrm>
        </p:spPr>
        <p:txBody>
          <a:bodyPr anchor="b"/>
          <a:lstStyle>
            <a:lvl1pPr>
              <a:defRPr sz="8819"/>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0713272" y="4664905"/>
            <a:ext cx="12757487" cy="23024494"/>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tr-TR"/>
              <a:t>Resim eklemek için simgeye tıklayın</a:t>
            </a:r>
            <a:endParaRPr lang="en-US" dirty="0"/>
          </a:p>
        </p:txBody>
      </p:sp>
      <p:sp>
        <p:nvSpPr>
          <p:cNvPr id="4" name="Text Placeholder 3"/>
          <p:cNvSpPr>
            <a:spLocks noGrp="1"/>
          </p:cNvSpPr>
          <p:nvPr>
            <p:ph type="body" sz="half" idx="2"/>
          </p:nvPr>
        </p:nvSpPr>
        <p:spPr>
          <a:xfrm>
            <a:off x="1735780" y="9719786"/>
            <a:ext cx="8127648" cy="1800710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8BF821A-55B4-490A-99C4-56373F9D0ABE}" type="datetimeFigureOut">
              <a:rPr lang="tr-TR" smtClean="0"/>
              <a:t>31.05.2021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4AAAF9-8602-4FBE-8D8F-E9F9FF3ACC87}" type="slidenum">
              <a:rPr lang="tr-TR" smtClean="0"/>
              <a:t>‹#›</a:t>
            </a:fld>
            <a:endParaRPr lang="tr-TR"/>
          </a:p>
        </p:txBody>
      </p:sp>
    </p:spTree>
    <p:extLst>
      <p:ext uri="{BB962C8B-B14F-4D97-AF65-F5344CB8AC3E}">
        <p14:creationId xmlns:p14="http://schemas.microsoft.com/office/powerpoint/2010/main" val="92441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724969"/>
            <a:ext cx="21734978" cy="6262365"/>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732499" y="8624810"/>
            <a:ext cx="21734978" cy="2055705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732498" y="30029347"/>
            <a:ext cx="5669994" cy="1724962"/>
          </a:xfrm>
          <a:prstGeom prst="rect">
            <a:avLst/>
          </a:prstGeom>
        </p:spPr>
        <p:txBody>
          <a:bodyPr vert="horz" lIns="91440" tIns="45720" rIns="91440" bIns="45720" rtlCol="0" anchor="ctr"/>
          <a:lstStyle>
            <a:lvl1pPr algn="l">
              <a:defRPr sz="3307">
                <a:solidFill>
                  <a:schemeClr val="tx1">
                    <a:tint val="75000"/>
                  </a:schemeClr>
                </a:solidFill>
              </a:defRPr>
            </a:lvl1pPr>
          </a:lstStyle>
          <a:p>
            <a:fld id="{38BF821A-55B4-490A-99C4-56373F9D0ABE}" type="datetimeFigureOut">
              <a:rPr lang="tr-TR" smtClean="0"/>
              <a:t>31.05.2021</a:t>
            </a:fld>
            <a:endParaRPr lang="tr-TR"/>
          </a:p>
        </p:txBody>
      </p:sp>
      <p:sp>
        <p:nvSpPr>
          <p:cNvPr id="5" name="Footer Placeholder 4"/>
          <p:cNvSpPr>
            <a:spLocks noGrp="1"/>
          </p:cNvSpPr>
          <p:nvPr>
            <p:ph type="ftr" sz="quarter" idx="3"/>
          </p:nvPr>
        </p:nvSpPr>
        <p:spPr>
          <a:xfrm>
            <a:off x="8347492" y="30029347"/>
            <a:ext cx="8504992" cy="1724962"/>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797483" y="30029347"/>
            <a:ext cx="5669994" cy="1724962"/>
          </a:xfrm>
          <a:prstGeom prst="rect">
            <a:avLst/>
          </a:prstGeom>
        </p:spPr>
        <p:txBody>
          <a:bodyPr vert="horz" lIns="91440" tIns="45720" rIns="91440" bIns="45720" rtlCol="0" anchor="ctr"/>
          <a:lstStyle>
            <a:lvl1pPr algn="r">
              <a:defRPr sz="3307">
                <a:solidFill>
                  <a:schemeClr val="tx1">
                    <a:tint val="75000"/>
                  </a:schemeClr>
                </a:solidFill>
              </a:defRPr>
            </a:lvl1pPr>
          </a:lstStyle>
          <a:p>
            <a:fld id="{7C4AAAF9-8602-4FBE-8D8F-E9F9FF3ACC87}" type="slidenum">
              <a:rPr lang="tr-TR" smtClean="0"/>
              <a:t>‹#›</a:t>
            </a:fld>
            <a:endParaRPr lang="tr-TR"/>
          </a:p>
        </p:txBody>
      </p:sp>
    </p:spTree>
    <p:extLst>
      <p:ext uri="{BB962C8B-B14F-4D97-AF65-F5344CB8AC3E}">
        <p14:creationId xmlns:p14="http://schemas.microsoft.com/office/powerpoint/2010/main" val="2592725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microsoft.com/office/2007/relationships/diagramDrawing" Target="../diagrams/drawing2.xml"/><Relationship Id="rId18" Type="http://schemas.openxmlformats.org/officeDocument/2006/relationships/image" Target="../media/image6.emf"/><Relationship Id="rId3" Type="http://schemas.openxmlformats.org/officeDocument/2006/relationships/diagramData" Target="../diagrams/data1.xml"/><Relationship Id="rId21" Type="http://schemas.openxmlformats.org/officeDocument/2006/relationships/diagramQuickStyle" Target="../diagrams/quickStyle3.xml"/><Relationship Id="rId7" Type="http://schemas.microsoft.com/office/2007/relationships/diagramDrawing" Target="../diagrams/drawing1.xml"/><Relationship Id="rId12" Type="http://schemas.openxmlformats.org/officeDocument/2006/relationships/diagramColors" Target="../diagrams/colors2.xml"/><Relationship Id="rId17" Type="http://schemas.openxmlformats.org/officeDocument/2006/relationships/image" Target="../media/image5.emf"/><Relationship Id="rId2" Type="http://schemas.openxmlformats.org/officeDocument/2006/relationships/slideLayout" Target="../slideLayouts/slideLayout1.xml"/><Relationship Id="rId16" Type="http://schemas.openxmlformats.org/officeDocument/2006/relationships/image" Target="../media/image4.png"/><Relationship Id="rId20" Type="http://schemas.openxmlformats.org/officeDocument/2006/relationships/diagramLayout" Target="../diagrams/layout3.xml"/><Relationship Id="rId1" Type="http://schemas.openxmlformats.org/officeDocument/2006/relationships/vmlDrawing" Target="../drawings/vmlDrawing1.vml"/><Relationship Id="rId6" Type="http://schemas.openxmlformats.org/officeDocument/2006/relationships/diagramColors" Target="../diagrams/colors1.xml"/><Relationship Id="rId11" Type="http://schemas.openxmlformats.org/officeDocument/2006/relationships/diagramQuickStyle" Target="../diagrams/quickStyle2.xml"/><Relationship Id="rId24" Type="http://schemas.openxmlformats.org/officeDocument/2006/relationships/image" Target="../media/image7.emf"/><Relationship Id="rId5" Type="http://schemas.openxmlformats.org/officeDocument/2006/relationships/diagramQuickStyle" Target="../diagrams/quickStyle1.xml"/><Relationship Id="rId15" Type="http://schemas.openxmlformats.org/officeDocument/2006/relationships/image" Target="../media/image3.png"/><Relationship Id="rId23" Type="http://schemas.microsoft.com/office/2007/relationships/diagramDrawing" Target="../diagrams/drawing3.xml"/><Relationship Id="rId10" Type="http://schemas.openxmlformats.org/officeDocument/2006/relationships/diagramLayout" Target="../diagrams/layout2.xml"/><Relationship Id="rId19" Type="http://schemas.openxmlformats.org/officeDocument/2006/relationships/diagramData" Target="../diagrams/data3.xml"/><Relationship Id="rId4" Type="http://schemas.openxmlformats.org/officeDocument/2006/relationships/diagramLayout" Target="../diagrams/layout1.xml"/><Relationship Id="rId9" Type="http://schemas.openxmlformats.org/officeDocument/2006/relationships/diagramData" Target="../diagrams/data2.xml"/><Relationship Id="rId14" Type="http://schemas.openxmlformats.org/officeDocument/2006/relationships/image" Target="../media/image2.png"/><Relationship Id="rId22" Type="http://schemas.openxmlformats.org/officeDocument/2006/relationships/diagramColors" Target="../diagrams/colors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7" name="Diyagram 6">
            <a:extLst>
              <a:ext uri="{FF2B5EF4-FFF2-40B4-BE49-F238E27FC236}">
                <a16:creationId xmlns:a16="http://schemas.microsoft.com/office/drawing/2014/main" id="{476ECAFC-73FB-4CE3-B2B8-0F85F3B86923}"/>
              </a:ext>
            </a:extLst>
          </p:cNvPr>
          <p:cNvGraphicFramePr/>
          <p:nvPr>
            <p:extLst>
              <p:ext uri="{D42A27DB-BD31-4B8C-83A1-F6EECF244321}">
                <p14:modId xmlns:p14="http://schemas.microsoft.com/office/powerpoint/2010/main" val="1272018993"/>
              </p:ext>
            </p:extLst>
          </p:nvPr>
        </p:nvGraphicFramePr>
        <p:xfrm>
          <a:off x="900000" y="900000"/>
          <a:ext cx="23615374" cy="48502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Shape 98">
            <a:extLst>
              <a:ext uri="{FF2B5EF4-FFF2-40B4-BE49-F238E27FC236}">
                <a16:creationId xmlns:a16="http://schemas.microsoft.com/office/drawing/2014/main" id="{157A02B0-388B-4420-A05C-B8399C9E0680}"/>
              </a:ext>
            </a:extLst>
          </p:cNvPr>
          <p:cNvPicPr preferRelativeResize="0"/>
          <p:nvPr/>
        </p:nvPicPr>
        <p:blipFill rotWithShape="1">
          <a:blip r:embed="rId8">
            <a:alphaModFix/>
          </a:blip>
          <a:srcRect/>
          <a:stretch/>
        </p:blipFill>
        <p:spPr>
          <a:xfrm>
            <a:off x="1543051" y="2439399"/>
            <a:ext cx="1898804" cy="1811871"/>
          </a:xfrm>
          <a:prstGeom prst="rect">
            <a:avLst/>
          </a:prstGeom>
          <a:noFill/>
          <a:ln>
            <a:noFill/>
          </a:ln>
        </p:spPr>
      </p:pic>
      <p:sp>
        <p:nvSpPr>
          <p:cNvPr id="9" name="Metin kutusu 8">
            <a:extLst>
              <a:ext uri="{FF2B5EF4-FFF2-40B4-BE49-F238E27FC236}">
                <a16:creationId xmlns:a16="http://schemas.microsoft.com/office/drawing/2014/main" id="{F0A9D8B0-D8F7-46F4-BFF6-5376F29F7523}"/>
              </a:ext>
            </a:extLst>
          </p:cNvPr>
          <p:cNvSpPr txBox="1"/>
          <p:nvPr/>
        </p:nvSpPr>
        <p:spPr>
          <a:xfrm>
            <a:off x="900000" y="6842117"/>
            <a:ext cx="11699987" cy="3323987"/>
          </a:xfrm>
          <a:prstGeom prst="rect">
            <a:avLst/>
          </a:prstGeom>
          <a:noFill/>
        </p:spPr>
        <p:txBody>
          <a:bodyPr wrap="square" rtlCol="0">
            <a:spAutoFit/>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Diabetic peripheral neuropathy is the most common cause of adult polyneuropathy. The most common type is distal symmetrical polyneuropathy (DSPN). Paresthesia, numbness and neuropathic pain are presentation symptoms of DSPN, whereas motor weakness is a symptom in later stages. Vitamin B12 deficiency has been reported in some patients with DSPN, and there are conflicting results regarding the results of B12 replacement therapy. It is suggested in the literature that Metformin, a biguanide derivative used in the first-line treatment of Type 2 Diabetes Mellitus (T2DM), causes vitamin B12 deficiency in various studies, and therefore has an effect on the clinical picture.</a:t>
            </a:r>
            <a:endParaRPr lang="tr-TR"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graphicFrame>
        <p:nvGraphicFramePr>
          <p:cNvPr id="12" name="Diyagram 11">
            <a:extLst>
              <a:ext uri="{FF2B5EF4-FFF2-40B4-BE49-F238E27FC236}">
                <a16:creationId xmlns:a16="http://schemas.microsoft.com/office/drawing/2014/main" id="{8F9877F5-E765-46D4-9A9A-C7E410D6374F}"/>
              </a:ext>
            </a:extLst>
          </p:cNvPr>
          <p:cNvGraphicFramePr/>
          <p:nvPr>
            <p:extLst>
              <p:ext uri="{D42A27DB-BD31-4B8C-83A1-F6EECF244321}">
                <p14:modId xmlns:p14="http://schemas.microsoft.com/office/powerpoint/2010/main" val="3358648356"/>
              </p:ext>
            </p:extLst>
          </p:nvPr>
        </p:nvGraphicFramePr>
        <p:xfrm>
          <a:off x="900000" y="6285997"/>
          <a:ext cx="11699987" cy="48786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6" name="Metin kutusu 15">
            <a:extLst>
              <a:ext uri="{FF2B5EF4-FFF2-40B4-BE49-F238E27FC236}">
                <a16:creationId xmlns:a16="http://schemas.microsoft.com/office/drawing/2014/main" id="{45899E4F-E8BA-4649-95CC-81876826C45A}"/>
              </a:ext>
            </a:extLst>
          </p:cNvPr>
          <p:cNvSpPr txBox="1"/>
          <p:nvPr/>
        </p:nvSpPr>
        <p:spPr>
          <a:xfrm>
            <a:off x="900000" y="10969560"/>
            <a:ext cx="11699987" cy="4154984"/>
          </a:xfrm>
          <a:prstGeom prst="rect">
            <a:avLst/>
          </a:prstGeom>
          <a:noFill/>
        </p:spPr>
        <p:txBody>
          <a:bodyPr wrap="square" rtlCol="0">
            <a:spAutoFit/>
          </a:bodyPr>
          <a:lstStyle/>
          <a:p>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In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order</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for</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our</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study</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to</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be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considered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strong</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statistically</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significant</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correlation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between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Fasting</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Blood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Glucose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(FBG), HbA1c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Vitamin B12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levels</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which</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are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planned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to</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be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checked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in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least</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62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patients</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with</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Michigan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Neuropathy</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Screening</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Insturment</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will</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be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examined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p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value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will</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be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calculated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for</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significance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Michigan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Neuropathy</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Insturment</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consists</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of 2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parts</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first</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part</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consisted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of a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verbal</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evaluation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questionnaire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with</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patient</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second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part</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was</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physical</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examination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part</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end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of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examination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score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was</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given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in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line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with</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answers</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given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to</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questionnaire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symptoms</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findings</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in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examination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survey</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part</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is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evaluated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over</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15,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inspection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part</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is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evaluated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over</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10.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While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test of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those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who</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score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7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above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in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questionnaire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is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considered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abnormal</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those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who</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score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2.5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above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in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examination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are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considered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abnormal</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pic>
        <p:nvPicPr>
          <p:cNvPr id="17" name="Resim 16">
            <a:extLst>
              <a:ext uri="{FF2B5EF4-FFF2-40B4-BE49-F238E27FC236}">
                <a16:creationId xmlns:a16="http://schemas.microsoft.com/office/drawing/2014/main" id="{7FB8D3B7-D389-4C29-A466-FCC13B425AD9}"/>
              </a:ext>
            </a:extLst>
          </p:cNvPr>
          <p:cNvPicPr>
            <a:picLocks noChangeAspect="1"/>
          </p:cNvPicPr>
          <p:nvPr/>
        </p:nvPicPr>
        <p:blipFill>
          <a:blip r:embed="rId14"/>
          <a:stretch>
            <a:fillRect/>
          </a:stretch>
        </p:blipFill>
        <p:spPr>
          <a:xfrm>
            <a:off x="2940137" y="15071514"/>
            <a:ext cx="7619712" cy="8583191"/>
          </a:xfrm>
          <a:prstGeom prst="rect">
            <a:avLst/>
          </a:prstGeom>
        </p:spPr>
      </p:pic>
      <p:pic>
        <p:nvPicPr>
          <p:cNvPr id="18" name="Resim 17">
            <a:extLst>
              <a:ext uri="{FF2B5EF4-FFF2-40B4-BE49-F238E27FC236}">
                <a16:creationId xmlns:a16="http://schemas.microsoft.com/office/drawing/2014/main" id="{E60B4797-D41F-4F48-9C98-22E79B0C289B}"/>
              </a:ext>
            </a:extLst>
          </p:cNvPr>
          <p:cNvPicPr/>
          <p:nvPr/>
        </p:nvPicPr>
        <p:blipFill rotWithShape="1">
          <a:blip r:embed="rId15">
            <a:extLst>
              <a:ext uri="{28A0092B-C50C-407E-A947-70E740481C1C}">
                <a14:useLocalDpi xmlns:a14="http://schemas.microsoft.com/office/drawing/2010/main" val="0"/>
              </a:ext>
            </a:extLst>
          </a:blip>
          <a:srcRect l="30223" t="12082" r="33481" b="4624"/>
          <a:stretch/>
        </p:blipFill>
        <p:spPr bwMode="auto">
          <a:xfrm>
            <a:off x="2933987" y="22432735"/>
            <a:ext cx="7625862" cy="7766527"/>
          </a:xfrm>
          <a:prstGeom prst="rect">
            <a:avLst/>
          </a:prstGeom>
          <a:ln>
            <a:noFill/>
          </a:ln>
          <a:extLst>
            <a:ext uri="{53640926-AAD7-44D8-BBD7-CCE9431645EC}">
              <a14:shadowObscured xmlns:a14="http://schemas.microsoft.com/office/drawing/2010/main"/>
            </a:ext>
          </a:extLst>
        </p:spPr>
      </p:pic>
      <p:pic>
        <p:nvPicPr>
          <p:cNvPr id="19" name="Resim 18">
            <a:extLst>
              <a:ext uri="{FF2B5EF4-FFF2-40B4-BE49-F238E27FC236}">
                <a16:creationId xmlns:a16="http://schemas.microsoft.com/office/drawing/2014/main" id="{BD82D108-1857-436C-BCF0-ADCC81EB9F23}"/>
              </a:ext>
            </a:extLst>
          </p:cNvPr>
          <p:cNvPicPr>
            <a:picLocks noChangeAspect="1"/>
          </p:cNvPicPr>
          <p:nvPr/>
        </p:nvPicPr>
        <p:blipFill>
          <a:blip r:embed="rId16"/>
          <a:stretch>
            <a:fillRect/>
          </a:stretch>
        </p:blipFill>
        <p:spPr>
          <a:xfrm>
            <a:off x="2933987" y="30403026"/>
            <a:ext cx="7625862" cy="1804572"/>
          </a:xfrm>
          <a:prstGeom prst="rect">
            <a:avLst/>
          </a:prstGeom>
        </p:spPr>
      </p:pic>
      <p:grpSp>
        <p:nvGrpSpPr>
          <p:cNvPr id="20" name="Grup 19">
            <a:extLst>
              <a:ext uri="{FF2B5EF4-FFF2-40B4-BE49-F238E27FC236}">
                <a16:creationId xmlns:a16="http://schemas.microsoft.com/office/drawing/2014/main" id="{3907AF31-1BE9-4BD0-991E-3B1080CAFE06}"/>
              </a:ext>
            </a:extLst>
          </p:cNvPr>
          <p:cNvGrpSpPr/>
          <p:nvPr/>
        </p:nvGrpSpPr>
        <p:grpSpPr>
          <a:xfrm>
            <a:off x="13210477" y="6285996"/>
            <a:ext cx="11700000" cy="487862"/>
            <a:chOff x="0" y="116"/>
            <a:chExt cx="11699987" cy="369098"/>
          </a:xfrm>
        </p:grpSpPr>
        <p:sp>
          <p:nvSpPr>
            <p:cNvPr id="21" name="Dikdörtgen: Köşeleri Yuvarlatılmış 20">
              <a:extLst>
                <a:ext uri="{FF2B5EF4-FFF2-40B4-BE49-F238E27FC236}">
                  <a16:creationId xmlns:a16="http://schemas.microsoft.com/office/drawing/2014/main" id="{24CD2822-E272-41E4-B9A1-2D54FC9F12C8}"/>
                </a:ext>
              </a:extLst>
            </p:cNvPr>
            <p:cNvSpPr/>
            <p:nvPr/>
          </p:nvSpPr>
          <p:spPr>
            <a:xfrm>
              <a:off x="0" y="116"/>
              <a:ext cx="11699987" cy="36909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Dikdörtgen: Köşeleri Yuvarlatılmış 4">
              <a:extLst>
                <a:ext uri="{FF2B5EF4-FFF2-40B4-BE49-F238E27FC236}">
                  <a16:creationId xmlns:a16="http://schemas.microsoft.com/office/drawing/2014/main" id="{569EA427-5E5D-41B5-AD55-011E26568214}"/>
                </a:ext>
              </a:extLst>
            </p:cNvPr>
            <p:cNvSpPr txBox="1"/>
            <p:nvPr/>
          </p:nvSpPr>
          <p:spPr>
            <a:xfrm>
              <a:off x="18018" y="18134"/>
              <a:ext cx="11663951" cy="3330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b="1" kern="1200" dirty="0" err="1">
                  <a:latin typeface="Times New Roman" panose="02020603050405020304" pitchFamily="18" charset="0"/>
                  <a:cs typeface="Times New Roman" panose="02020603050405020304" pitchFamily="18" charset="0"/>
                </a:rPr>
                <a:t>Results</a:t>
              </a:r>
              <a:endParaRPr lang="tr-TR" sz="2400" b="1" kern="1200" dirty="0">
                <a:latin typeface="Times New Roman" panose="02020603050405020304" pitchFamily="18" charset="0"/>
                <a:cs typeface="Times New Roman" panose="02020603050405020304" pitchFamily="18" charset="0"/>
              </a:endParaRPr>
            </a:p>
          </p:txBody>
        </p:sp>
      </p:grpSp>
      <p:sp>
        <p:nvSpPr>
          <p:cNvPr id="23" name="Metin kutusu 22">
            <a:extLst>
              <a:ext uri="{FF2B5EF4-FFF2-40B4-BE49-F238E27FC236}">
                <a16:creationId xmlns:a16="http://schemas.microsoft.com/office/drawing/2014/main" id="{3F786CB8-1652-4A8A-ACFC-738B352EB999}"/>
              </a:ext>
            </a:extLst>
          </p:cNvPr>
          <p:cNvSpPr txBox="1"/>
          <p:nvPr/>
        </p:nvSpPr>
        <p:spPr>
          <a:xfrm>
            <a:off x="13212000" y="7040725"/>
            <a:ext cx="11699987" cy="1200329"/>
          </a:xfrm>
          <a:prstGeom prst="rect">
            <a:avLst/>
          </a:prstGeom>
          <a:noFill/>
        </p:spPr>
        <p:txBody>
          <a:bodyPr wrap="square" rtlCol="0">
            <a:spAutoFit/>
          </a:bodyPr>
          <a:lstStyle/>
          <a:p>
            <a:r>
              <a:rPr lang="en-US" sz="2400" dirty="0">
                <a:effectLst/>
                <a:latin typeface="Times New Roman" panose="02020603050405020304" pitchFamily="18" charset="0"/>
                <a:ea typeface="Calibri" panose="020F0502020204030204" pitchFamily="34" charset="0"/>
              </a:rPr>
              <a:t>A significant negative correlation was found between FBG and serum B12. We found a significant negative relationship between HbA1c and serum B12. There was a positive significant relationship between HbA1c and the MNSI scores. </a:t>
            </a:r>
            <a:endParaRPr lang="tr-TR" sz="2400" dirty="0">
              <a:latin typeface="Times New Roman" panose="02020603050405020304" pitchFamily="18" charset="0"/>
              <a:cs typeface="Times New Roman" panose="02020603050405020304" pitchFamily="18" charset="0"/>
            </a:endParaRPr>
          </a:p>
        </p:txBody>
      </p:sp>
      <p:grpSp>
        <p:nvGrpSpPr>
          <p:cNvPr id="2216" name="Grup 2215">
            <a:extLst>
              <a:ext uri="{FF2B5EF4-FFF2-40B4-BE49-F238E27FC236}">
                <a16:creationId xmlns:a16="http://schemas.microsoft.com/office/drawing/2014/main" id="{3D416774-A877-4638-A89C-23CCC74A2EF8}"/>
              </a:ext>
            </a:extLst>
          </p:cNvPr>
          <p:cNvGrpSpPr/>
          <p:nvPr/>
        </p:nvGrpSpPr>
        <p:grpSpPr>
          <a:xfrm>
            <a:off x="13212000" y="12363293"/>
            <a:ext cx="11718006" cy="8194129"/>
            <a:chOff x="13313528" y="8454395"/>
            <a:chExt cx="11143916" cy="7057077"/>
          </a:xfrm>
        </p:grpSpPr>
        <p:pic>
          <p:nvPicPr>
            <p:cNvPr id="25" name="Resim 24">
              <a:extLst>
                <a:ext uri="{FF2B5EF4-FFF2-40B4-BE49-F238E27FC236}">
                  <a16:creationId xmlns:a16="http://schemas.microsoft.com/office/drawing/2014/main" id="{BAE6899B-80AE-48E6-9694-C868E084A0D8}"/>
                </a:ext>
              </a:extLst>
            </p:cNvPr>
            <p:cNvPicPr>
              <a:picLocks noChangeAspect="1"/>
            </p:cNvPicPr>
            <p:nvPr/>
          </p:nvPicPr>
          <p:blipFill>
            <a:blip r:embed="rId17"/>
            <a:stretch>
              <a:fillRect/>
            </a:stretch>
          </p:blipFill>
          <p:spPr>
            <a:xfrm>
              <a:off x="13313528" y="8454395"/>
              <a:ext cx="10965781" cy="6007729"/>
            </a:xfrm>
            <a:prstGeom prst="rect">
              <a:avLst/>
            </a:prstGeom>
          </p:spPr>
        </p:pic>
        <p:pic>
          <p:nvPicPr>
            <p:cNvPr id="2215" name="Resim 2214">
              <a:extLst>
                <a:ext uri="{FF2B5EF4-FFF2-40B4-BE49-F238E27FC236}">
                  <a16:creationId xmlns:a16="http://schemas.microsoft.com/office/drawing/2014/main" id="{E222E567-86CA-413C-9999-1B6CF02BFFFC}"/>
                </a:ext>
              </a:extLst>
            </p:cNvPr>
            <p:cNvPicPr>
              <a:picLocks noChangeAspect="1"/>
            </p:cNvPicPr>
            <p:nvPr/>
          </p:nvPicPr>
          <p:blipFill rotWithShape="1">
            <a:blip r:embed="rId18"/>
            <a:srcRect r="8406"/>
            <a:stretch/>
          </p:blipFill>
          <p:spPr>
            <a:xfrm>
              <a:off x="13313528" y="13412776"/>
              <a:ext cx="11143916" cy="2098696"/>
            </a:xfrm>
            <a:prstGeom prst="rect">
              <a:avLst/>
            </a:prstGeom>
          </p:spPr>
        </p:pic>
      </p:grpSp>
      <p:grpSp>
        <p:nvGrpSpPr>
          <p:cNvPr id="648" name="Grup 647">
            <a:extLst>
              <a:ext uri="{FF2B5EF4-FFF2-40B4-BE49-F238E27FC236}">
                <a16:creationId xmlns:a16="http://schemas.microsoft.com/office/drawing/2014/main" id="{39993083-882E-4196-9393-AD8A210A7318}"/>
              </a:ext>
            </a:extLst>
          </p:cNvPr>
          <p:cNvGrpSpPr/>
          <p:nvPr/>
        </p:nvGrpSpPr>
        <p:grpSpPr>
          <a:xfrm>
            <a:off x="13212000" y="21630995"/>
            <a:ext cx="11700000" cy="489600"/>
            <a:chOff x="0" y="-71847"/>
            <a:chExt cx="11699987" cy="441061"/>
          </a:xfrm>
        </p:grpSpPr>
        <p:sp>
          <p:nvSpPr>
            <p:cNvPr id="649" name="Dikdörtgen: Köşeleri Yuvarlatılmış 648">
              <a:extLst>
                <a:ext uri="{FF2B5EF4-FFF2-40B4-BE49-F238E27FC236}">
                  <a16:creationId xmlns:a16="http://schemas.microsoft.com/office/drawing/2014/main" id="{B4BFF9FC-3080-4221-9BD3-82AA03C5D48A}"/>
                </a:ext>
              </a:extLst>
            </p:cNvPr>
            <p:cNvSpPr/>
            <p:nvPr/>
          </p:nvSpPr>
          <p:spPr>
            <a:xfrm>
              <a:off x="0" y="116"/>
              <a:ext cx="11699987" cy="36909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50" name="Dikdörtgen: Köşeleri Yuvarlatılmış 4">
              <a:extLst>
                <a:ext uri="{FF2B5EF4-FFF2-40B4-BE49-F238E27FC236}">
                  <a16:creationId xmlns:a16="http://schemas.microsoft.com/office/drawing/2014/main" id="{9053CF46-D131-4C20-8B71-E0A472105F8C}"/>
                </a:ext>
              </a:extLst>
            </p:cNvPr>
            <p:cNvSpPr txBox="1"/>
            <p:nvPr/>
          </p:nvSpPr>
          <p:spPr>
            <a:xfrm>
              <a:off x="18018" y="-71847"/>
              <a:ext cx="11663951" cy="4230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b="1" dirty="0" err="1">
                  <a:latin typeface="Times New Roman" panose="02020603050405020304" pitchFamily="18" charset="0"/>
                  <a:cs typeface="Times New Roman" panose="02020603050405020304" pitchFamily="18" charset="0"/>
                </a:rPr>
                <a:t>Conclusion</a:t>
              </a:r>
              <a:endParaRPr lang="tr-TR" sz="2400" b="1" kern="1200" dirty="0">
                <a:latin typeface="Times New Roman" panose="02020603050405020304" pitchFamily="18" charset="0"/>
                <a:cs typeface="Times New Roman" panose="02020603050405020304" pitchFamily="18" charset="0"/>
              </a:endParaRPr>
            </a:p>
          </p:txBody>
        </p:sp>
      </p:grpSp>
      <p:sp>
        <p:nvSpPr>
          <p:cNvPr id="651" name="Metin kutusu 650">
            <a:extLst>
              <a:ext uri="{FF2B5EF4-FFF2-40B4-BE49-F238E27FC236}">
                <a16:creationId xmlns:a16="http://schemas.microsoft.com/office/drawing/2014/main" id="{AE5C383C-42B1-4841-B99D-464E36E41673}"/>
              </a:ext>
            </a:extLst>
          </p:cNvPr>
          <p:cNvSpPr txBox="1"/>
          <p:nvPr/>
        </p:nvSpPr>
        <p:spPr>
          <a:xfrm>
            <a:off x="13212000" y="22432735"/>
            <a:ext cx="11699987" cy="2443939"/>
          </a:xfrm>
          <a:prstGeom prst="rect">
            <a:avLst/>
          </a:prstGeom>
          <a:noFill/>
        </p:spPr>
        <p:txBody>
          <a:bodyPr wrap="square" rtlCol="0">
            <a:spAutoFit/>
          </a:bodyPr>
          <a:lstStyle/>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can be concluded that the level of Vitamin B12 in patients using Metformin was low especially with high FBG and HbA1C levels. However, Vitamin B12 was not correlated with MNSI scores. Vitamin B12 screening should maintain its place in patients who come with high HbA1c and FBG with or without neuropathy symptoms. Because of the relationship between HbA1c and MNSI scores we suggest that, it is necessary to check the vitamin B12 level in patients presenting with neuropathic symptoms and with high HbA1c values.</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52" name="Diyagram 651">
            <a:extLst>
              <a:ext uri="{FF2B5EF4-FFF2-40B4-BE49-F238E27FC236}">
                <a16:creationId xmlns:a16="http://schemas.microsoft.com/office/drawing/2014/main" id="{5C181B55-9457-47D7-BDBF-F6A1FA11C53E}"/>
              </a:ext>
            </a:extLst>
          </p:cNvPr>
          <p:cNvGraphicFramePr/>
          <p:nvPr>
            <p:extLst>
              <p:ext uri="{D42A27DB-BD31-4B8C-83A1-F6EECF244321}">
                <p14:modId xmlns:p14="http://schemas.microsoft.com/office/powerpoint/2010/main" val="4006838051"/>
              </p:ext>
            </p:extLst>
          </p:nvPr>
        </p:nvGraphicFramePr>
        <p:xfrm>
          <a:off x="13212000" y="25358563"/>
          <a:ext cx="11700000" cy="489600"/>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
        <p:nvSpPr>
          <p:cNvPr id="653" name="Metin kutusu 652">
            <a:extLst>
              <a:ext uri="{FF2B5EF4-FFF2-40B4-BE49-F238E27FC236}">
                <a16:creationId xmlns:a16="http://schemas.microsoft.com/office/drawing/2014/main" id="{8E4241C3-5232-4129-BA32-9BC5802F989E}"/>
              </a:ext>
            </a:extLst>
          </p:cNvPr>
          <p:cNvSpPr txBox="1"/>
          <p:nvPr/>
        </p:nvSpPr>
        <p:spPr>
          <a:xfrm>
            <a:off x="13212000" y="26314708"/>
            <a:ext cx="11699987" cy="5573064"/>
          </a:xfrm>
          <a:prstGeom prst="rect">
            <a:avLst/>
          </a:prstGeom>
          <a:noFill/>
        </p:spPr>
        <p:txBody>
          <a:bodyPr wrap="square" rtlCol="0">
            <a:spAutoFit/>
          </a:bodyPr>
          <a:lstStyle/>
          <a:p>
            <a:pPr marL="457200">
              <a:lnSpc>
                <a:spcPct val="107000"/>
              </a:lnSpc>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1. 	</a:t>
            </a:r>
            <a:r>
              <a:rPr lang="tr-TR" sz="2400" dirty="0" err="1">
                <a:latin typeface="Times New Roman" panose="02020603050405020304" pitchFamily="18" charset="0"/>
                <a:cs typeface="Times New Roman" panose="02020603050405020304" pitchFamily="18" charset="0"/>
              </a:rPr>
              <a:t>Cashman</a:t>
            </a:r>
            <a:r>
              <a:rPr lang="tr-TR" sz="2400" dirty="0">
                <a:latin typeface="Times New Roman" panose="02020603050405020304" pitchFamily="18" charset="0"/>
                <a:cs typeface="Times New Roman" panose="02020603050405020304" pitchFamily="18" charset="0"/>
              </a:rPr>
              <a:t> CR, </a:t>
            </a:r>
            <a:r>
              <a:rPr lang="tr-TR" sz="2400" dirty="0" err="1">
                <a:latin typeface="Times New Roman" panose="02020603050405020304" pitchFamily="18" charset="0"/>
                <a:cs typeface="Times New Roman" panose="02020603050405020304" pitchFamily="18" charset="0"/>
              </a:rPr>
              <a:t>Höke</a:t>
            </a:r>
            <a:r>
              <a:rPr lang="tr-TR" sz="2400" dirty="0">
                <a:latin typeface="Times New Roman" panose="02020603050405020304" pitchFamily="18" charset="0"/>
                <a:cs typeface="Times New Roman" panose="02020603050405020304" pitchFamily="18" charset="0"/>
              </a:rPr>
              <a:t> A. </a:t>
            </a:r>
            <a:r>
              <a:rPr lang="tr-TR" sz="2400" dirty="0" err="1">
                <a:latin typeface="Times New Roman" panose="02020603050405020304" pitchFamily="18" charset="0"/>
                <a:cs typeface="Times New Roman" panose="02020603050405020304" pitchFamily="18" charset="0"/>
              </a:rPr>
              <a:t>Mechanisms</a:t>
            </a:r>
            <a:r>
              <a:rPr lang="tr-TR" sz="2400" dirty="0">
                <a:latin typeface="Times New Roman" panose="02020603050405020304" pitchFamily="18" charset="0"/>
                <a:cs typeface="Times New Roman" panose="02020603050405020304" pitchFamily="18" charset="0"/>
              </a:rPr>
              <a:t> of </a:t>
            </a:r>
            <a:r>
              <a:rPr lang="tr-TR" sz="2400" dirty="0" err="1">
                <a:latin typeface="Times New Roman" panose="02020603050405020304" pitchFamily="18" charset="0"/>
                <a:cs typeface="Times New Roman" panose="02020603050405020304" pitchFamily="18" charset="0"/>
              </a:rPr>
              <a:t>distal</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axonal</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degeneration</a:t>
            </a:r>
            <a:r>
              <a:rPr lang="tr-TR" sz="2400" dirty="0">
                <a:latin typeface="Times New Roman" panose="02020603050405020304" pitchFamily="18" charset="0"/>
                <a:cs typeface="Times New Roman" panose="02020603050405020304" pitchFamily="18" charset="0"/>
              </a:rPr>
              <a:t> in </a:t>
            </a:r>
            <a:r>
              <a:rPr lang="tr-TR" sz="2400" dirty="0" err="1">
                <a:latin typeface="Times New Roman" panose="02020603050405020304" pitchFamily="18" charset="0"/>
                <a:cs typeface="Times New Roman" panose="02020603050405020304" pitchFamily="18" charset="0"/>
              </a:rPr>
              <a:t>peripheral</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neuropathies</a:t>
            </a:r>
            <a:r>
              <a:rPr lang="tr-TR" sz="2400" dirty="0">
                <a:latin typeface="Times New Roman" panose="02020603050405020304" pitchFamily="18" charset="0"/>
                <a:cs typeface="Times New Roman" panose="02020603050405020304" pitchFamily="18" charset="0"/>
              </a:rPr>
              <a:t>. </a:t>
            </a:r>
            <a:r>
              <a:rPr lang="tr-TR" sz="2400" i="1" dirty="0" err="1">
                <a:latin typeface="Times New Roman" panose="02020603050405020304" pitchFamily="18" charset="0"/>
                <a:cs typeface="Times New Roman" panose="02020603050405020304" pitchFamily="18" charset="0"/>
              </a:rPr>
              <a:t>Neurosci</a:t>
            </a:r>
            <a:r>
              <a:rPr lang="tr-TR" sz="2400" i="1" dirty="0">
                <a:latin typeface="Times New Roman" panose="02020603050405020304" pitchFamily="18" charset="0"/>
                <a:cs typeface="Times New Roman" panose="02020603050405020304" pitchFamily="18" charset="0"/>
              </a:rPr>
              <a:t> </a:t>
            </a:r>
            <a:r>
              <a:rPr lang="tr-TR" sz="2400" i="1" dirty="0" err="1">
                <a:latin typeface="Times New Roman" panose="02020603050405020304" pitchFamily="18" charset="0"/>
                <a:cs typeface="Times New Roman" panose="02020603050405020304" pitchFamily="18" charset="0"/>
              </a:rPr>
              <a:t>Lett</a:t>
            </a:r>
            <a:r>
              <a:rPr lang="tr-TR" sz="2400" dirty="0">
                <a:latin typeface="Times New Roman" panose="02020603050405020304" pitchFamily="18" charset="0"/>
                <a:cs typeface="Times New Roman" panose="02020603050405020304" pitchFamily="18" charset="0"/>
              </a:rPr>
              <a:t>. 2015;596:33–50. doi:10.1016/j.neulet.2015.01.048</a:t>
            </a:r>
          </a:p>
          <a:p>
            <a:pPr marL="457200">
              <a:lnSpc>
                <a:spcPct val="107000"/>
              </a:lnSpc>
            </a:pPr>
            <a:endParaRPr lang="tr-T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07000"/>
              </a:lnSpc>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2.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Ko</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SH,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Ko</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SH,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Ahn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YB,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Song</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KH, Han KD, Park YM, et al.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Association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of vitamin B12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deficiency</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metformin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use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in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patients</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with</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type</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2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diabetes</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J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Korean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Med</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Sci</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2014;29:965–72.</a:t>
            </a:r>
          </a:p>
          <a:p>
            <a:pPr marL="457200">
              <a:lnSpc>
                <a:spcPct val="107000"/>
              </a:lnSpc>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a:lnSpc>
                <a:spcPct val="107000"/>
              </a:lnSpc>
            </a:pPr>
            <a:r>
              <a:rPr lang="tr-T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Wulffelé</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MG,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Kooy</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Lehert</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Bets</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Ogterop</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JC,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Borger</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van</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der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Burg</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 et al.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Effects</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of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short-term</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treatment</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with</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metformin</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on serum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concentrations</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of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homocysteine</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folate</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and</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Vitamin B12 in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type</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diabetes</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mellitus</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randomized</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placebo-controlled</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trial</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J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Intern</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Med</a:t>
            </a:r>
            <a:r>
              <a:rPr lang="tr-T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2003;254:455–63. </a:t>
            </a:r>
          </a:p>
          <a:p>
            <a:pPr marL="457200">
              <a:lnSpc>
                <a:spcPct val="107000"/>
              </a:lnSpc>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p>
          <a:p>
            <a:r>
              <a:rPr lang="tr-TR" sz="2400" dirty="0">
                <a:effectLst/>
                <a:latin typeface="Times New Roman" panose="02020603050405020304" pitchFamily="18" charset="0"/>
                <a:ea typeface="Times New Roman" panose="02020603050405020304" pitchFamily="18" charset="0"/>
                <a:cs typeface="Times New Roman" panose="02020603050405020304" pitchFamily="18" charset="0"/>
              </a:rPr>
              <a:t>	4.	 </a:t>
            </a:r>
            <a:r>
              <a:rPr lang="tr-TR" sz="2400" dirty="0" err="1">
                <a:effectLst/>
                <a:latin typeface="Times New Roman" panose="02020603050405020304" pitchFamily="18" charset="0"/>
                <a:ea typeface="Times New Roman" panose="02020603050405020304" pitchFamily="18" charset="0"/>
                <a:cs typeface="Times New Roman" panose="02020603050405020304" pitchFamily="18" charset="0"/>
              </a:rPr>
              <a:t>Staff</a:t>
            </a:r>
            <a:r>
              <a:rPr lang="tr-TR" sz="2400" dirty="0">
                <a:effectLst/>
                <a:latin typeface="Times New Roman" panose="02020603050405020304" pitchFamily="18" charset="0"/>
                <a:ea typeface="Times New Roman" panose="02020603050405020304" pitchFamily="18" charset="0"/>
                <a:cs typeface="Times New Roman" panose="02020603050405020304" pitchFamily="18" charset="0"/>
              </a:rPr>
              <a:t>, N., &amp; </a:t>
            </a:r>
            <a:r>
              <a:rPr lang="tr-TR" sz="2400" dirty="0" err="1">
                <a:effectLst/>
                <a:latin typeface="Times New Roman" panose="02020603050405020304" pitchFamily="18" charset="0"/>
                <a:ea typeface="Times New Roman" panose="02020603050405020304" pitchFamily="18" charset="0"/>
                <a:cs typeface="Times New Roman" panose="02020603050405020304" pitchFamily="18" charset="0"/>
              </a:rPr>
              <a:t>Windebank</a:t>
            </a:r>
            <a:r>
              <a:rPr lang="tr-TR" sz="2400" dirty="0">
                <a:effectLst/>
                <a:latin typeface="Times New Roman" panose="02020603050405020304" pitchFamily="18" charset="0"/>
                <a:ea typeface="Times New Roman" panose="02020603050405020304" pitchFamily="18" charset="0"/>
                <a:cs typeface="Times New Roman" panose="02020603050405020304" pitchFamily="18" charset="0"/>
              </a:rPr>
              <a:t>, A. (2014, </a:t>
            </a:r>
            <a:r>
              <a:rPr lang="tr-TR" sz="2400" dirty="0" err="1">
                <a:effectLst/>
                <a:latin typeface="Times New Roman" panose="02020603050405020304" pitchFamily="18" charset="0"/>
                <a:ea typeface="Times New Roman" panose="02020603050405020304" pitchFamily="18" charset="0"/>
                <a:cs typeface="Times New Roman" panose="02020603050405020304" pitchFamily="18" charset="0"/>
              </a:rPr>
              <a:t>October</a:t>
            </a:r>
            <a:r>
              <a:rPr lang="tr-TR" sz="2400" dirty="0">
                <a:effectLst/>
                <a:latin typeface="Times New Roman" panose="02020603050405020304" pitchFamily="18" charset="0"/>
                <a:ea typeface="Times New Roman" panose="02020603050405020304" pitchFamily="18" charset="0"/>
                <a:cs typeface="Times New Roman" panose="02020603050405020304" pitchFamily="18" charset="0"/>
              </a:rPr>
              <a:t> 20). </a:t>
            </a:r>
            <a:r>
              <a:rPr lang="tr-TR" sz="2400" dirty="0" err="1">
                <a:effectLst/>
                <a:latin typeface="Times New Roman" panose="02020603050405020304" pitchFamily="18" charset="0"/>
                <a:ea typeface="Times New Roman" panose="02020603050405020304" pitchFamily="18" charset="0"/>
                <a:cs typeface="Times New Roman" panose="02020603050405020304" pitchFamily="18" charset="0"/>
              </a:rPr>
              <a:t>Peripheral</a:t>
            </a:r>
            <a:r>
              <a:rPr lang="tr-T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400" dirty="0" err="1">
                <a:effectLst/>
                <a:latin typeface="Times New Roman" panose="02020603050405020304" pitchFamily="18" charset="0"/>
                <a:ea typeface="Times New Roman" panose="02020603050405020304" pitchFamily="18" charset="0"/>
                <a:cs typeface="Times New Roman" panose="02020603050405020304" pitchFamily="18" charset="0"/>
              </a:rPr>
              <a:t>neuropathy</a:t>
            </a:r>
            <a:r>
              <a:rPr lang="tr-T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400" dirty="0" err="1">
                <a:effectLst/>
                <a:latin typeface="Times New Roman" panose="02020603050405020304" pitchFamily="18" charset="0"/>
                <a:ea typeface="Times New Roman" panose="02020603050405020304" pitchFamily="18" charset="0"/>
                <a:cs typeface="Times New Roman" panose="02020603050405020304" pitchFamily="18" charset="0"/>
              </a:rPr>
              <a:t>due</a:t>
            </a:r>
            <a:r>
              <a:rPr lang="tr-T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400" dirty="0" err="1">
                <a:effectLst/>
                <a:latin typeface="Times New Roman" panose="02020603050405020304" pitchFamily="18" charset="0"/>
                <a:ea typeface="Times New Roman" panose="02020603050405020304" pitchFamily="18" charset="0"/>
                <a:cs typeface="Times New Roman" panose="02020603050405020304" pitchFamily="18" charset="0"/>
              </a:rPr>
              <a:t>to</a:t>
            </a:r>
            <a:r>
              <a:rPr lang="tr-TR" sz="2400" dirty="0">
                <a:effectLst/>
                <a:latin typeface="Times New Roman" panose="02020603050405020304" pitchFamily="18" charset="0"/>
                <a:ea typeface="Times New Roman" panose="02020603050405020304" pitchFamily="18" charset="0"/>
                <a:cs typeface="Times New Roman" panose="02020603050405020304" pitchFamily="18" charset="0"/>
              </a:rPr>
              <a:t> vitamin 	</a:t>
            </a:r>
            <a:r>
              <a:rPr lang="tr-TR" sz="2400" dirty="0" err="1">
                <a:effectLst/>
                <a:latin typeface="Times New Roman" panose="02020603050405020304" pitchFamily="18" charset="0"/>
                <a:ea typeface="Times New Roman" panose="02020603050405020304" pitchFamily="18" charset="0"/>
                <a:cs typeface="Times New Roman" panose="02020603050405020304" pitchFamily="18" charset="0"/>
              </a:rPr>
              <a:t>deficiency</a:t>
            </a:r>
            <a:r>
              <a:rPr lang="tr-T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400" dirty="0" err="1">
                <a:effectLst/>
                <a:latin typeface="Times New Roman" panose="02020603050405020304" pitchFamily="18" charset="0"/>
                <a:ea typeface="Times New Roman" panose="02020603050405020304" pitchFamily="18" charset="0"/>
                <a:cs typeface="Times New Roman" panose="02020603050405020304" pitchFamily="18" charset="0"/>
              </a:rPr>
              <a:t>toxins</a:t>
            </a:r>
            <a:r>
              <a:rPr lang="tr-T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400" dirty="0" err="1">
                <a:effectLst/>
                <a:latin typeface="Times New Roman" panose="02020603050405020304" pitchFamily="18" charset="0"/>
                <a:ea typeface="Times New Roman" panose="02020603050405020304" pitchFamily="18" charset="0"/>
                <a:cs typeface="Times New Roman" panose="02020603050405020304" pitchFamily="18" charset="0"/>
              </a:rPr>
              <a:t>and</a:t>
            </a:r>
            <a:r>
              <a:rPr lang="tr-T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400" dirty="0" err="1">
                <a:effectLst/>
                <a:latin typeface="Times New Roman" panose="02020603050405020304" pitchFamily="18" charset="0"/>
                <a:ea typeface="Times New Roman" panose="02020603050405020304" pitchFamily="18" charset="0"/>
                <a:cs typeface="Times New Roman" panose="02020603050405020304" pitchFamily="18" charset="0"/>
              </a:rPr>
              <a:t>medications</a:t>
            </a:r>
            <a:r>
              <a:rPr lang="tr-T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400" dirty="0" err="1">
                <a:effectLst/>
                <a:latin typeface="Times New Roman" panose="02020603050405020304" pitchFamily="18" charset="0"/>
                <a:ea typeface="Times New Roman" panose="02020603050405020304" pitchFamily="18" charset="0"/>
                <a:cs typeface="Times New Roman" panose="02020603050405020304" pitchFamily="18" charset="0"/>
              </a:rPr>
              <a:t>Retrieved</a:t>
            </a:r>
            <a:r>
              <a:rPr lang="tr-T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400" dirty="0" err="1">
                <a:effectLst/>
                <a:latin typeface="Times New Roman" panose="02020603050405020304" pitchFamily="18" charset="0"/>
                <a:ea typeface="Times New Roman" panose="02020603050405020304" pitchFamily="18" charset="0"/>
                <a:cs typeface="Times New Roman" panose="02020603050405020304" pitchFamily="18" charset="0"/>
              </a:rPr>
              <a:t>November</a:t>
            </a:r>
            <a:r>
              <a:rPr lang="tr-TR" sz="2400" dirty="0">
                <a:effectLst/>
                <a:latin typeface="Times New Roman" panose="02020603050405020304" pitchFamily="18" charset="0"/>
                <a:ea typeface="Times New Roman" panose="02020603050405020304" pitchFamily="18" charset="0"/>
                <a:cs typeface="Times New Roman" panose="02020603050405020304" pitchFamily="18" charset="0"/>
              </a:rPr>
              <a:t> 23, 2020</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218" name="Resim 2217">
            <a:extLst>
              <a:ext uri="{FF2B5EF4-FFF2-40B4-BE49-F238E27FC236}">
                <a16:creationId xmlns:a16="http://schemas.microsoft.com/office/drawing/2014/main" id="{A120B37C-9EA7-44CE-AB5E-39E2FBD4B547}"/>
              </a:ext>
            </a:extLst>
          </p:cNvPr>
          <p:cNvPicPr>
            <a:picLocks noChangeAspect="1"/>
          </p:cNvPicPr>
          <p:nvPr/>
        </p:nvPicPr>
        <p:blipFill rotWithShape="1">
          <a:blip r:embed="rId24"/>
          <a:srcRect r="21008" b="7091"/>
          <a:stretch/>
        </p:blipFill>
        <p:spPr>
          <a:xfrm>
            <a:off x="13212000" y="8655272"/>
            <a:ext cx="11587932" cy="3226131"/>
          </a:xfrm>
          <a:prstGeom prst="rect">
            <a:avLst/>
          </a:prstGeom>
        </p:spPr>
      </p:pic>
      <p:grpSp>
        <p:nvGrpSpPr>
          <p:cNvPr id="657" name="Grup 656">
            <a:extLst>
              <a:ext uri="{FF2B5EF4-FFF2-40B4-BE49-F238E27FC236}">
                <a16:creationId xmlns:a16="http://schemas.microsoft.com/office/drawing/2014/main" id="{9C526434-AC6E-45C2-B904-AE93B815C3C3}"/>
              </a:ext>
            </a:extLst>
          </p:cNvPr>
          <p:cNvGrpSpPr/>
          <p:nvPr/>
        </p:nvGrpSpPr>
        <p:grpSpPr>
          <a:xfrm>
            <a:off x="900000" y="10234363"/>
            <a:ext cx="11700000" cy="489600"/>
            <a:chOff x="0" y="-71847"/>
            <a:chExt cx="11699987" cy="441061"/>
          </a:xfrm>
        </p:grpSpPr>
        <p:sp>
          <p:nvSpPr>
            <p:cNvPr id="658" name="Dikdörtgen: Köşeleri Yuvarlatılmış 657">
              <a:extLst>
                <a:ext uri="{FF2B5EF4-FFF2-40B4-BE49-F238E27FC236}">
                  <a16:creationId xmlns:a16="http://schemas.microsoft.com/office/drawing/2014/main" id="{68F98A11-2955-4BDB-9DC5-73E9051A595B}"/>
                </a:ext>
              </a:extLst>
            </p:cNvPr>
            <p:cNvSpPr/>
            <p:nvPr/>
          </p:nvSpPr>
          <p:spPr>
            <a:xfrm>
              <a:off x="0" y="116"/>
              <a:ext cx="11699987" cy="36909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59" name="Dikdörtgen: Köşeleri Yuvarlatılmış 4">
              <a:extLst>
                <a:ext uri="{FF2B5EF4-FFF2-40B4-BE49-F238E27FC236}">
                  <a16:creationId xmlns:a16="http://schemas.microsoft.com/office/drawing/2014/main" id="{3E5E7197-FBF9-425E-8284-9C7603C41CBE}"/>
                </a:ext>
              </a:extLst>
            </p:cNvPr>
            <p:cNvSpPr txBox="1"/>
            <p:nvPr/>
          </p:nvSpPr>
          <p:spPr>
            <a:xfrm>
              <a:off x="18018" y="-71847"/>
              <a:ext cx="11663951" cy="4230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b="1" dirty="0" err="1">
                  <a:latin typeface="Times New Roman" panose="02020603050405020304" pitchFamily="18" charset="0"/>
                  <a:cs typeface="Times New Roman" panose="02020603050405020304" pitchFamily="18" charset="0"/>
                </a:rPr>
                <a:t>Material</a:t>
              </a:r>
              <a:r>
                <a:rPr lang="tr-TR" sz="2400" b="1" dirty="0">
                  <a:latin typeface="Times New Roman" panose="02020603050405020304" pitchFamily="18" charset="0"/>
                  <a:cs typeface="Times New Roman" panose="02020603050405020304" pitchFamily="18" charset="0"/>
                </a:rPr>
                <a:t> </a:t>
              </a:r>
              <a:r>
                <a:rPr lang="tr-TR" sz="2400" b="1" dirty="0" err="1">
                  <a:latin typeface="Times New Roman" panose="02020603050405020304" pitchFamily="18" charset="0"/>
                  <a:cs typeface="Times New Roman" panose="02020603050405020304" pitchFamily="18" charset="0"/>
                </a:rPr>
                <a:t>and</a:t>
              </a:r>
              <a:r>
                <a:rPr lang="tr-TR" sz="2400" b="1" dirty="0">
                  <a:latin typeface="Times New Roman" panose="02020603050405020304" pitchFamily="18" charset="0"/>
                  <a:cs typeface="Times New Roman" panose="02020603050405020304" pitchFamily="18" charset="0"/>
                </a:rPr>
                <a:t> </a:t>
              </a:r>
              <a:r>
                <a:rPr lang="tr-TR" sz="2400" b="1" dirty="0" err="1">
                  <a:latin typeface="Times New Roman" panose="02020603050405020304" pitchFamily="18" charset="0"/>
                  <a:cs typeface="Times New Roman" panose="02020603050405020304" pitchFamily="18" charset="0"/>
                </a:rPr>
                <a:t>Method</a:t>
              </a:r>
              <a:endParaRPr lang="tr-TR" sz="2400" b="1" kern="12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222315790"/>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TotalTime>
  <Words>642</Words>
  <Application>Microsoft Office PowerPoint</Application>
  <PresentationFormat>Özel</PresentationFormat>
  <Paragraphs>20</Paragraphs>
  <Slides>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Calibri Light</vt:lpstr>
      <vt:lpstr>Times New Roman</vt:lpstr>
      <vt:lpstr>Office Teması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devrim kahraman</dc:creator>
  <cp:lastModifiedBy>devrim kahraman</cp:lastModifiedBy>
  <cp:revision>12</cp:revision>
  <dcterms:created xsi:type="dcterms:W3CDTF">2021-05-31T07:01:55Z</dcterms:created>
  <dcterms:modified xsi:type="dcterms:W3CDTF">2021-05-31T08:44:39Z</dcterms:modified>
</cp:coreProperties>
</file>